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66" r:id="rId2"/>
    <p:sldId id="276" r:id="rId3"/>
    <p:sldId id="277" r:id="rId4"/>
    <p:sldId id="279" r:id="rId5"/>
    <p:sldId id="293" r:id="rId6"/>
    <p:sldId id="292" r:id="rId7"/>
    <p:sldId id="295" r:id="rId8"/>
    <p:sldId id="294" r:id="rId9"/>
    <p:sldId id="298" r:id="rId10"/>
    <p:sldId id="324" r:id="rId11"/>
    <p:sldId id="326" r:id="rId12"/>
    <p:sldId id="325" r:id="rId13"/>
    <p:sldId id="327" r:id="rId14"/>
    <p:sldId id="328" r:id="rId15"/>
    <p:sldId id="329" r:id="rId16"/>
    <p:sldId id="330" r:id="rId17"/>
    <p:sldId id="299" r:id="rId18"/>
    <p:sldId id="333" r:id="rId19"/>
    <p:sldId id="331" r:id="rId20"/>
    <p:sldId id="332" r:id="rId21"/>
    <p:sldId id="256" r:id="rId22"/>
    <p:sldId id="257" r:id="rId23"/>
    <p:sldId id="258" r:id="rId24"/>
    <p:sldId id="259" r:id="rId25"/>
    <p:sldId id="261" r:id="rId26"/>
    <p:sldId id="263" r:id="rId27"/>
    <p:sldId id="264" r:id="rId28"/>
    <p:sldId id="265" r:id="rId29"/>
    <p:sldId id="33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93"/>
  </p:normalViewPr>
  <p:slideViewPr>
    <p:cSldViewPr snapToGrid="0" snapToObjects="1">
      <p:cViewPr>
        <p:scale>
          <a:sx n="98" d="100"/>
          <a:sy n="98" d="100"/>
        </p:scale>
        <p:origin x="57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32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62F1DD-A5C2-4ECC-8E1D-7D3EBAA555E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741BC1E-7281-4C22-817C-88C0358A827D}">
      <dgm:prSet/>
      <dgm:spPr/>
      <dgm:t>
        <a:bodyPr/>
        <a:lstStyle/>
        <a:p>
          <a:pPr>
            <a:defRPr b="1"/>
          </a:pPr>
          <a:r>
            <a:rPr lang="en-US" b="1"/>
            <a:t>Introduction </a:t>
          </a:r>
          <a:endParaRPr lang="en-US"/>
        </a:p>
      </dgm:t>
    </dgm:pt>
    <dgm:pt modelId="{3649C9F4-5472-4E0C-9115-856F1AC4E50E}" type="parTrans" cxnId="{02D23970-9DA5-4FEA-A6A7-D2F83B91BC78}">
      <dgm:prSet/>
      <dgm:spPr/>
      <dgm:t>
        <a:bodyPr/>
        <a:lstStyle/>
        <a:p>
          <a:endParaRPr lang="en-US"/>
        </a:p>
      </dgm:t>
    </dgm:pt>
    <dgm:pt modelId="{7A817B52-1F20-484E-A5F3-DC9ADEBDE5D6}" type="sibTrans" cxnId="{02D23970-9DA5-4FEA-A6A7-D2F83B91BC78}">
      <dgm:prSet/>
      <dgm:spPr/>
      <dgm:t>
        <a:bodyPr/>
        <a:lstStyle/>
        <a:p>
          <a:endParaRPr lang="en-US"/>
        </a:p>
      </dgm:t>
    </dgm:pt>
    <dgm:pt modelId="{513D11D3-3306-4553-B60F-4D42AA16C3E0}">
      <dgm:prSet/>
      <dgm:spPr/>
      <dgm:t>
        <a:bodyPr/>
        <a:lstStyle/>
        <a:p>
          <a:pPr>
            <a:defRPr b="1"/>
          </a:pPr>
          <a:r>
            <a:rPr lang="en-US" b="1"/>
            <a:t>Body</a:t>
          </a:r>
          <a:endParaRPr lang="en-US"/>
        </a:p>
      </dgm:t>
    </dgm:pt>
    <dgm:pt modelId="{B2A2880F-9634-4EE8-BB15-2C608F8960D8}" type="parTrans" cxnId="{7A0EAD02-1134-4B64-85E9-CE3C156F6AD7}">
      <dgm:prSet/>
      <dgm:spPr/>
      <dgm:t>
        <a:bodyPr/>
        <a:lstStyle/>
        <a:p>
          <a:endParaRPr lang="en-US"/>
        </a:p>
      </dgm:t>
    </dgm:pt>
    <dgm:pt modelId="{BDED1F0A-1D6F-4310-9DAF-1C1ACF52F883}" type="sibTrans" cxnId="{7A0EAD02-1134-4B64-85E9-CE3C156F6AD7}">
      <dgm:prSet/>
      <dgm:spPr/>
      <dgm:t>
        <a:bodyPr/>
        <a:lstStyle/>
        <a:p>
          <a:endParaRPr lang="en-US"/>
        </a:p>
      </dgm:t>
    </dgm:pt>
    <dgm:pt modelId="{1E1687A6-439B-4980-ADD0-95373079F784}">
      <dgm:prSet/>
      <dgm:spPr/>
      <dgm:t>
        <a:bodyPr/>
        <a:lstStyle/>
        <a:p>
          <a:r>
            <a:rPr lang="en-US"/>
            <a:t>The MLP architecture and data processing</a:t>
          </a:r>
        </a:p>
      </dgm:t>
    </dgm:pt>
    <dgm:pt modelId="{6B4E282C-BD9B-4E2E-9622-DB518D55C1A8}" type="parTrans" cxnId="{988A2097-F06B-467D-AB9F-ABFD87A775BC}">
      <dgm:prSet/>
      <dgm:spPr/>
      <dgm:t>
        <a:bodyPr/>
        <a:lstStyle/>
        <a:p>
          <a:endParaRPr lang="en-US"/>
        </a:p>
      </dgm:t>
    </dgm:pt>
    <dgm:pt modelId="{8EB78817-C6A5-416A-AC8E-DD2B1A8C7FC0}" type="sibTrans" cxnId="{988A2097-F06B-467D-AB9F-ABFD87A775BC}">
      <dgm:prSet/>
      <dgm:spPr/>
      <dgm:t>
        <a:bodyPr/>
        <a:lstStyle/>
        <a:p>
          <a:endParaRPr lang="en-US"/>
        </a:p>
      </dgm:t>
    </dgm:pt>
    <dgm:pt modelId="{201E8DB8-60D8-4873-AB0D-FA6B9A685C3D}">
      <dgm:prSet/>
      <dgm:spPr/>
      <dgm:t>
        <a:bodyPr/>
        <a:lstStyle/>
        <a:p>
          <a:r>
            <a:rPr lang="en-US"/>
            <a:t>One-hot encoded labels, SoftMax activation function and cross entropy loss function</a:t>
          </a:r>
        </a:p>
      </dgm:t>
    </dgm:pt>
    <dgm:pt modelId="{AE2E98C2-CF49-479E-87DF-A6B2A79F9726}" type="parTrans" cxnId="{21246340-BAA2-4970-9783-99A61A1F2622}">
      <dgm:prSet/>
      <dgm:spPr/>
      <dgm:t>
        <a:bodyPr/>
        <a:lstStyle/>
        <a:p>
          <a:endParaRPr lang="en-US"/>
        </a:p>
      </dgm:t>
    </dgm:pt>
    <dgm:pt modelId="{8C6A72C2-4314-4EC6-BECE-CDB7CC05CBA9}" type="sibTrans" cxnId="{21246340-BAA2-4970-9783-99A61A1F2622}">
      <dgm:prSet/>
      <dgm:spPr/>
      <dgm:t>
        <a:bodyPr/>
        <a:lstStyle/>
        <a:p>
          <a:endParaRPr lang="en-US"/>
        </a:p>
      </dgm:t>
    </dgm:pt>
    <dgm:pt modelId="{DCE1A96D-B4E4-4027-88AF-1E42974BACA8}">
      <dgm:prSet/>
      <dgm:spPr/>
      <dgm:t>
        <a:bodyPr/>
        <a:lstStyle/>
        <a:p>
          <a:r>
            <a:rPr lang="en-US"/>
            <a:t>Visualization of accuracy and loss for the training dataset evaluation</a:t>
          </a:r>
        </a:p>
      </dgm:t>
    </dgm:pt>
    <dgm:pt modelId="{0103F2DD-D6D5-4774-8C49-7399FE227E7D}" type="parTrans" cxnId="{9F86B154-B08B-4755-88E2-02107D8DA22F}">
      <dgm:prSet/>
      <dgm:spPr/>
      <dgm:t>
        <a:bodyPr/>
        <a:lstStyle/>
        <a:p>
          <a:endParaRPr lang="en-US"/>
        </a:p>
      </dgm:t>
    </dgm:pt>
    <dgm:pt modelId="{99446ED2-5E08-4F35-BFA2-E6B68DFF10F7}" type="sibTrans" cxnId="{9F86B154-B08B-4755-88E2-02107D8DA22F}">
      <dgm:prSet/>
      <dgm:spPr/>
      <dgm:t>
        <a:bodyPr/>
        <a:lstStyle/>
        <a:p>
          <a:endParaRPr lang="en-US"/>
        </a:p>
      </dgm:t>
    </dgm:pt>
    <dgm:pt modelId="{C9722FF2-2760-4358-A71F-CC6143FF1CD6}">
      <dgm:prSet/>
      <dgm:spPr/>
      <dgm:t>
        <a:bodyPr/>
        <a:lstStyle/>
        <a:p>
          <a:pPr>
            <a:defRPr b="1"/>
          </a:pPr>
          <a:r>
            <a:rPr lang="en-US" b="1"/>
            <a:t>Conclusion </a:t>
          </a:r>
          <a:endParaRPr lang="en-US"/>
        </a:p>
      </dgm:t>
    </dgm:pt>
    <dgm:pt modelId="{064912BC-7BCF-4B71-837F-B8AF0F93D9E9}" type="parTrans" cxnId="{24C561D6-3E51-4019-B1E6-FC2FA7224438}">
      <dgm:prSet/>
      <dgm:spPr/>
      <dgm:t>
        <a:bodyPr/>
        <a:lstStyle/>
        <a:p>
          <a:endParaRPr lang="en-US"/>
        </a:p>
      </dgm:t>
    </dgm:pt>
    <dgm:pt modelId="{0CA88E0C-D9C6-4CD6-9A03-254CEC64EE7F}" type="sibTrans" cxnId="{24C561D6-3E51-4019-B1E6-FC2FA7224438}">
      <dgm:prSet/>
      <dgm:spPr/>
      <dgm:t>
        <a:bodyPr/>
        <a:lstStyle/>
        <a:p>
          <a:endParaRPr lang="en-US"/>
        </a:p>
      </dgm:t>
    </dgm:pt>
    <dgm:pt modelId="{7D94EE97-B451-462F-9617-FFEECB84F81A}" type="pres">
      <dgm:prSet presAssocID="{DA62F1DD-A5C2-4ECC-8E1D-7D3EBAA555E8}" presName="root" presStyleCnt="0">
        <dgm:presLayoutVars>
          <dgm:dir/>
          <dgm:resizeHandles val="exact"/>
        </dgm:presLayoutVars>
      </dgm:prSet>
      <dgm:spPr/>
    </dgm:pt>
    <dgm:pt modelId="{C75EB9C8-689F-4BED-B356-04E304877B8C}" type="pres">
      <dgm:prSet presAssocID="{0741BC1E-7281-4C22-817C-88C0358A827D}" presName="compNode" presStyleCnt="0"/>
      <dgm:spPr/>
    </dgm:pt>
    <dgm:pt modelId="{385E765D-0983-4A43-8417-16D0D4358E07}" type="pres">
      <dgm:prSet presAssocID="{0741BC1E-7281-4C22-817C-88C0358A82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739A5668-A8BA-4C28-8782-818AA21D21A4}" type="pres">
      <dgm:prSet presAssocID="{0741BC1E-7281-4C22-817C-88C0358A827D}" presName="iconSpace" presStyleCnt="0"/>
      <dgm:spPr/>
    </dgm:pt>
    <dgm:pt modelId="{457B2DBA-F2DF-4C0C-9CAB-19AC9D2291FC}" type="pres">
      <dgm:prSet presAssocID="{0741BC1E-7281-4C22-817C-88C0358A827D}" presName="parTx" presStyleLbl="revTx" presStyleIdx="0" presStyleCnt="6">
        <dgm:presLayoutVars>
          <dgm:chMax val="0"/>
          <dgm:chPref val="0"/>
        </dgm:presLayoutVars>
      </dgm:prSet>
      <dgm:spPr/>
    </dgm:pt>
    <dgm:pt modelId="{5F7E192B-16BB-44E2-892B-24CA8E1821AF}" type="pres">
      <dgm:prSet presAssocID="{0741BC1E-7281-4C22-817C-88C0358A827D}" presName="txSpace" presStyleCnt="0"/>
      <dgm:spPr/>
    </dgm:pt>
    <dgm:pt modelId="{322A0CEB-EB01-4915-A91F-18E6201590C1}" type="pres">
      <dgm:prSet presAssocID="{0741BC1E-7281-4C22-817C-88C0358A827D}" presName="desTx" presStyleLbl="revTx" presStyleIdx="1" presStyleCnt="6">
        <dgm:presLayoutVars/>
      </dgm:prSet>
      <dgm:spPr/>
    </dgm:pt>
    <dgm:pt modelId="{5D2805F2-200B-4BD7-9855-BA6D2EAA8C68}" type="pres">
      <dgm:prSet presAssocID="{7A817B52-1F20-484E-A5F3-DC9ADEBDE5D6}" presName="sibTrans" presStyleCnt="0"/>
      <dgm:spPr/>
    </dgm:pt>
    <dgm:pt modelId="{C1ED5CA8-E329-4313-96F1-756BB3EF680F}" type="pres">
      <dgm:prSet presAssocID="{513D11D3-3306-4553-B60F-4D42AA16C3E0}" presName="compNode" presStyleCnt="0"/>
      <dgm:spPr/>
    </dgm:pt>
    <dgm:pt modelId="{82C1AB8D-69CE-4639-A455-55E5A0140348}" type="pres">
      <dgm:prSet presAssocID="{513D11D3-3306-4553-B60F-4D42AA16C3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B494494-25A1-4B4D-84F6-43EB9DC05046}" type="pres">
      <dgm:prSet presAssocID="{513D11D3-3306-4553-B60F-4D42AA16C3E0}" presName="iconSpace" presStyleCnt="0"/>
      <dgm:spPr/>
    </dgm:pt>
    <dgm:pt modelId="{B75CF9E7-CF76-475F-B0F7-B1DA6A03091B}" type="pres">
      <dgm:prSet presAssocID="{513D11D3-3306-4553-B60F-4D42AA16C3E0}" presName="parTx" presStyleLbl="revTx" presStyleIdx="2" presStyleCnt="6">
        <dgm:presLayoutVars>
          <dgm:chMax val="0"/>
          <dgm:chPref val="0"/>
        </dgm:presLayoutVars>
      </dgm:prSet>
      <dgm:spPr/>
    </dgm:pt>
    <dgm:pt modelId="{C230962B-D41D-484C-B014-1836595A2394}" type="pres">
      <dgm:prSet presAssocID="{513D11D3-3306-4553-B60F-4D42AA16C3E0}" presName="txSpace" presStyleCnt="0"/>
      <dgm:spPr/>
    </dgm:pt>
    <dgm:pt modelId="{0A527395-593C-47C9-B167-311A3ACFE8CA}" type="pres">
      <dgm:prSet presAssocID="{513D11D3-3306-4553-B60F-4D42AA16C3E0}" presName="desTx" presStyleLbl="revTx" presStyleIdx="3" presStyleCnt="6">
        <dgm:presLayoutVars/>
      </dgm:prSet>
      <dgm:spPr/>
    </dgm:pt>
    <dgm:pt modelId="{C381E42C-F568-4A37-8422-0DE29199F031}" type="pres">
      <dgm:prSet presAssocID="{BDED1F0A-1D6F-4310-9DAF-1C1ACF52F883}" presName="sibTrans" presStyleCnt="0"/>
      <dgm:spPr/>
    </dgm:pt>
    <dgm:pt modelId="{D9C7130E-C39F-4682-8DBA-E481DFC9B0B8}" type="pres">
      <dgm:prSet presAssocID="{C9722FF2-2760-4358-A71F-CC6143FF1CD6}" presName="compNode" presStyleCnt="0"/>
      <dgm:spPr/>
    </dgm:pt>
    <dgm:pt modelId="{AE74AD00-EE49-4387-ADE3-F590E67B3FA9}" type="pres">
      <dgm:prSet presAssocID="{C9722FF2-2760-4358-A71F-CC6143FF1CD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1019A259-0EE7-4D00-91FA-E780291C07A4}" type="pres">
      <dgm:prSet presAssocID="{C9722FF2-2760-4358-A71F-CC6143FF1CD6}" presName="iconSpace" presStyleCnt="0"/>
      <dgm:spPr/>
    </dgm:pt>
    <dgm:pt modelId="{67591E0D-F02B-4AC6-B554-52501D25BFA2}" type="pres">
      <dgm:prSet presAssocID="{C9722FF2-2760-4358-A71F-CC6143FF1CD6}" presName="parTx" presStyleLbl="revTx" presStyleIdx="4" presStyleCnt="6">
        <dgm:presLayoutVars>
          <dgm:chMax val="0"/>
          <dgm:chPref val="0"/>
        </dgm:presLayoutVars>
      </dgm:prSet>
      <dgm:spPr/>
    </dgm:pt>
    <dgm:pt modelId="{2CEAF205-D87F-47D2-B2E7-247983AA0727}" type="pres">
      <dgm:prSet presAssocID="{C9722FF2-2760-4358-A71F-CC6143FF1CD6}" presName="txSpace" presStyleCnt="0"/>
      <dgm:spPr/>
    </dgm:pt>
    <dgm:pt modelId="{B8787E99-D6C0-4564-AD9D-737247CFBA90}" type="pres">
      <dgm:prSet presAssocID="{C9722FF2-2760-4358-A71F-CC6143FF1CD6}" presName="desTx" presStyleLbl="revTx" presStyleIdx="5" presStyleCnt="6">
        <dgm:presLayoutVars/>
      </dgm:prSet>
      <dgm:spPr/>
    </dgm:pt>
  </dgm:ptLst>
  <dgm:cxnLst>
    <dgm:cxn modelId="{7A0EAD02-1134-4B64-85E9-CE3C156F6AD7}" srcId="{DA62F1DD-A5C2-4ECC-8E1D-7D3EBAA555E8}" destId="{513D11D3-3306-4553-B60F-4D42AA16C3E0}" srcOrd="1" destOrd="0" parTransId="{B2A2880F-9634-4EE8-BB15-2C608F8960D8}" sibTransId="{BDED1F0A-1D6F-4310-9DAF-1C1ACF52F883}"/>
    <dgm:cxn modelId="{207C7F13-D3A4-4052-9C8A-59DD62D302A9}" type="presOf" srcId="{513D11D3-3306-4553-B60F-4D42AA16C3E0}" destId="{B75CF9E7-CF76-475F-B0F7-B1DA6A03091B}" srcOrd="0" destOrd="0" presId="urn:microsoft.com/office/officeart/2018/5/layout/CenteredIconLabelDescriptionList"/>
    <dgm:cxn modelId="{76316433-A65F-4E1F-99CE-3E495ABF8664}" type="presOf" srcId="{C9722FF2-2760-4358-A71F-CC6143FF1CD6}" destId="{67591E0D-F02B-4AC6-B554-52501D25BFA2}" srcOrd="0" destOrd="0" presId="urn:microsoft.com/office/officeart/2018/5/layout/CenteredIconLabelDescriptionList"/>
    <dgm:cxn modelId="{21246340-BAA2-4970-9783-99A61A1F2622}" srcId="{513D11D3-3306-4553-B60F-4D42AA16C3E0}" destId="{201E8DB8-60D8-4873-AB0D-FA6B9A685C3D}" srcOrd="1" destOrd="0" parTransId="{AE2E98C2-CF49-479E-87DF-A6B2A79F9726}" sibTransId="{8C6A72C2-4314-4EC6-BECE-CDB7CC05CBA9}"/>
    <dgm:cxn modelId="{9F86B154-B08B-4755-88E2-02107D8DA22F}" srcId="{513D11D3-3306-4553-B60F-4D42AA16C3E0}" destId="{DCE1A96D-B4E4-4027-88AF-1E42974BACA8}" srcOrd="2" destOrd="0" parTransId="{0103F2DD-D6D5-4774-8C49-7399FE227E7D}" sibTransId="{99446ED2-5E08-4F35-BFA2-E6B68DFF10F7}"/>
    <dgm:cxn modelId="{D298BF67-77F7-4D34-9E0A-225C643C1C6D}" type="presOf" srcId="{DCE1A96D-B4E4-4027-88AF-1E42974BACA8}" destId="{0A527395-593C-47C9-B167-311A3ACFE8CA}" srcOrd="0" destOrd="2" presId="urn:microsoft.com/office/officeart/2018/5/layout/CenteredIconLabelDescriptionList"/>
    <dgm:cxn modelId="{02D23970-9DA5-4FEA-A6A7-D2F83B91BC78}" srcId="{DA62F1DD-A5C2-4ECC-8E1D-7D3EBAA555E8}" destId="{0741BC1E-7281-4C22-817C-88C0358A827D}" srcOrd="0" destOrd="0" parTransId="{3649C9F4-5472-4E0C-9115-856F1AC4E50E}" sibTransId="{7A817B52-1F20-484E-A5F3-DC9ADEBDE5D6}"/>
    <dgm:cxn modelId="{0FF9A870-F82E-4BC0-B75A-919E024E0DFC}" type="presOf" srcId="{1E1687A6-439B-4980-ADD0-95373079F784}" destId="{0A527395-593C-47C9-B167-311A3ACFE8CA}" srcOrd="0" destOrd="0" presId="urn:microsoft.com/office/officeart/2018/5/layout/CenteredIconLabelDescriptionList"/>
    <dgm:cxn modelId="{988A2097-F06B-467D-AB9F-ABFD87A775BC}" srcId="{513D11D3-3306-4553-B60F-4D42AA16C3E0}" destId="{1E1687A6-439B-4980-ADD0-95373079F784}" srcOrd="0" destOrd="0" parTransId="{6B4E282C-BD9B-4E2E-9622-DB518D55C1A8}" sibTransId="{8EB78817-C6A5-416A-AC8E-DD2B1A8C7FC0}"/>
    <dgm:cxn modelId="{CCA38098-492A-47B5-A964-8190C89331E4}" type="presOf" srcId="{0741BC1E-7281-4C22-817C-88C0358A827D}" destId="{457B2DBA-F2DF-4C0C-9CAB-19AC9D2291FC}" srcOrd="0" destOrd="0" presId="urn:microsoft.com/office/officeart/2018/5/layout/CenteredIconLabelDescriptionList"/>
    <dgm:cxn modelId="{207455C1-8D99-4A37-8831-BCBE8A6DD6F2}" type="presOf" srcId="{DA62F1DD-A5C2-4ECC-8E1D-7D3EBAA555E8}" destId="{7D94EE97-B451-462F-9617-FFEECB84F81A}" srcOrd="0" destOrd="0" presId="urn:microsoft.com/office/officeart/2018/5/layout/CenteredIconLabelDescriptionList"/>
    <dgm:cxn modelId="{24C561D6-3E51-4019-B1E6-FC2FA7224438}" srcId="{DA62F1DD-A5C2-4ECC-8E1D-7D3EBAA555E8}" destId="{C9722FF2-2760-4358-A71F-CC6143FF1CD6}" srcOrd="2" destOrd="0" parTransId="{064912BC-7BCF-4B71-837F-B8AF0F93D9E9}" sibTransId="{0CA88E0C-D9C6-4CD6-9A03-254CEC64EE7F}"/>
    <dgm:cxn modelId="{573DA3F1-C398-4C0C-9753-D4F468420CDF}" type="presOf" srcId="{201E8DB8-60D8-4873-AB0D-FA6B9A685C3D}" destId="{0A527395-593C-47C9-B167-311A3ACFE8CA}" srcOrd="0" destOrd="1" presId="urn:microsoft.com/office/officeart/2018/5/layout/CenteredIconLabelDescriptionList"/>
    <dgm:cxn modelId="{172F7F0A-5C61-454B-AA1B-D3B18539049F}" type="presParOf" srcId="{7D94EE97-B451-462F-9617-FFEECB84F81A}" destId="{C75EB9C8-689F-4BED-B356-04E304877B8C}" srcOrd="0" destOrd="0" presId="urn:microsoft.com/office/officeart/2018/5/layout/CenteredIconLabelDescriptionList"/>
    <dgm:cxn modelId="{D1608E10-39C8-42FD-84B2-C830AFAE2FE4}" type="presParOf" srcId="{C75EB9C8-689F-4BED-B356-04E304877B8C}" destId="{385E765D-0983-4A43-8417-16D0D4358E07}" srcOrd="0" destOrd="0" presId="urn:microsoft.com/office/officeart/2018/5/layout/CenteredIconLabelDescriptionList"/>
    <dgm:cxn modelId="{84190DAE-3BDB-4B87-82E2-BE5CDEC87C91}" type="presParOf" srcId="{C75EB9C8-689F-4BED-B356-04E304877B8C}" destId="{739A5668-A8BA-4C28-8782-818AA21D21A4}" srcOrd="1" destOrd="0" presId="urn:microsoft.com/office/officeart/2018/5/layout/CenteredIconLabelDescriptionList"/>
    <dgm:cxn modelId="{FCA9D7F5-5CB5-402D-8101-4FF97352249B}" type="presParOf" srcId="{C75EB9C8-689F-4BED-B356-04E304877B8C}" destId="{457B2DBA-F2DF-4C0C-9CAB-19AC9D2291FC}" srcOrd="2" destOrd="0" presId="urn:microsoft.com/office/officeart/2018/5/layout/CenteredIconLabelDescriptionList"/>
    <dgm:cxn modelId="{02899A81-9FA5-4E4B-BF98-E67552766B63}" type="presParOf" srcId="{C75EB9C8-689F-4BED-B356-04E304877B8C}" destId="{5F7E192B-16BB-44E2-892B-24CA8E1821AF}" srcOrd="3" destOrd="0" presId="urn:microsoft.com/office/officeart/2018/5/layout/CenteredIconLabelDescriptionList"/>
    <dgm:cxn modelId="{2A7DB93D-35DD-45AE-87FE-C77CF2904E77}" type="presParOf" srcId="{C75EB9C8-689F-4BED-B356-04E304877B8C}" destId="{322A0CEB-EB01-4915-A91F-18E6201590C1}" srcOrd="4" destOrd="0" presId="urn:microsoft.com/office/officeart/2018/5/layout/CenteredIconLabelDescriptionList"/>
    <dgm:cxn modelId="{43E5AB76-64AD-44D0-9248-D7F24E312988}" type="presParOf" srcId="{7D94EE97-B451-462F-9617-FFEECB84F81A}" destId="{5D2805F2-200B-4BD7-9855-BA6D2EAA8C68}" srcOrd="1" destOrd="0" presId="urn:microsoft.com/office/officeart/2018/5/layout/CenteredIconLabelDescriptionList"/>
    <dgm:cxn modelId="{402B813B-894A-4088-AF65-933B95303336}" type="presParOf" srcId="{7D94EE97-B451-462F-9617-FFEECB84F81A}" destId="{C1ED5CA8-E329-4313-96F1-756BB3EF680F}" srcOrd="2" destOrd="0" presId="urn:microsoft.com/office/officeart/2018/5/layout/CenteredIconLabelDescriptionList"/>
    <dgm:cxn modelId="{E58F5DE7-6A02-4AEB-BFE2-0D8463E6320A}" type="presParOf" srcId="{C1ED5CA8-E329-4313-96F1-756BB3EF680F}" destId="{82C1AB8D-69CE-4639-A455-55E5A0140348}" srcOrd="0" destOrd="0" presId="urn:microsoft.com/office/officeart/2018/5/layout/CenteredIconLabelDescriptionList"/>
    <dgm:cxn modelId="{7693D149-BC54-4E3A-85A7-3CEFD4167141}" type="presParOf" srcId="{C1ED5CA8-E329-4313-96F1-756BB3EF680F}" destId="{FB494494-25A1-4B4D-84F6-43EB9DC05046}" srcOrd="1" destOrd="0" presId="urn:microsoft.com/office/officeart/2018/5/layout/CenteredIconLabelDescriptionList"/>
    <dgm:cxn modelId="{F17D82C1-9B5A-4635-8437-9DDC3418323E}" type="presParOf" srcId="{C1ED5CA8-E329-4313-96F1-756BB3EF680F}" destId="{B75CF9E7-CF76-475F-B0F7-B1DA6A03091B}" srcOrd="2" destOrd="0" presId="urn:microsoft.com/office/officeart/2018/5/layout/CenteredIconLabelDescriptionList"/>
    <dgm:cxn modelId="{2F16BDAD-4BA2-4587-B81C-195FF2D7100B}" type="presParOf" srcId="{C1ED5CA8-E329-4313-96F1-756BB3EF680F}" destId="{C230962B-D41D-484C-B014-1836595A2394}" srcOrd="3" destOrd="0" presId="urn:microsoft.com/office/officeart/2018/5/layout/CenteredIconLabelDescriptionList"/>
    <dgm:cxn modelId="{EDDF73F2-3924-480D-968A-4CF5BF8E9A3A}" type="presParOf" srcId="{C1ED5CA8-E329-4313-96F1-756BB3EF680F}" destId="{0A527395-593C-47C9-B167-311A3ACFE8CA}" srcOrd="4" destOrd="0" presId="urn:microsoft.com/office/officeart/2018/5/layout/CenteredIconLabelDescriptionList"/>
    <dgm:cxn modelId="{E5C32593-04E0-499B-A57D-5F35D37AFF7B}" type="presParOf" srcId="{7D94EE97-B451-462F-9617-FFEECB84F81A}" destId="{C381E42C-F568-4A37-8422-0DE29199F031}" srcOrd="3" destOrd="0" presId="urn:microsoft.com/office/officeart/2018/5/layout/CenteredIconLabelDescriptionList"/>
    <dgm:cxn modelId="{38FAB990-75D0-4928-8961-CF5E147CB630}" type="presParOf" srcId="{7D94EE97-B451-462F-9617-FFEECB84F81A}" destId="{D9C7130E-C39F-4682-8DBA-E481DFC9B0B8}" srcOrd="4" destOrd="0" presId="urn:microsoft.com/office/officeart/2018/5/layout/CenteredIconLabelDescriptionList"/>
    <dgm:cxn modelId="{99A5D69A-AA90-4270-9CE3-D81F36964628}" type="presParOf" srcId="{D9C7130E-C39F-4682-8DBA-E481DFC9B0B8}" destId="{AE74AD00-EE49-4387-ADE3-F590E67B3FA9}" srcOrd="0" destOrd="0" presId="urn:microsoft.com/office/officeart/2018/5/layout/CenteredIconLabelDescriptionList"/>
    <dgm:cxn modelId="{DBC4851C-833E-4893-80EE-48D25008F238}" type="presParOf" srcId="{D9C7130E-C39F-4682-8DBA-E481DFC9B0B8}" destId="{1019A259-0EE7-4D00-91FA-E780291C07A4}" srcOrd="1" destOrd="0" presId="urn:microsoft.com/office/officeart/2018/5/layout/CenteredIconLabelDescriptionList"/>
    <dgm:cxn modelId="{FCF2D905-57C6-44BC-B609-8E6549895F3C}" type="presParOf" srcId="{D9C7130E-C39F-4682-8DBA-E481DFC9B0B8}" destId="{67591E0D-F02B-4AC6-B554-52501D25BFA2}" srcOrd="2" destOrd="0" presId="urn:microsoft.com/office/officeart/2018/5/layout/CenteredIconLabelDescriptionList"/>
    <dgm:cxn modelId="{3BFA6B49-D05F-4A3B-92E9-A395C9BD3644}" type="presParOf" srcId="{D9C7130E-C39F-4682-8DBA-E481DFC9B0B8}" destId="{2CEAF205-D87F-47D2-B2E7-247983AA0727}" srcOrd="3" destOrd="0" presId="urn:microsoft.com/office/officeart/2018/5/layout/CenteredIconLabelDescriptionList"/>
    <dgm:cxn modelId="{68F54CF8-496F-4DBB-8277-5F427BA92F4F}" type="presParOf" srcId="{D9C7130E-C39F-4682-8DBA-E481DFC9B0B8}" destId="{B8787E99-D6C0-4564-AD9D-737247CFBA9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A1F08-820F-4849-9970-0804BC4E20D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830F238-F8ED-4382-A73C-F2DD1DD4836C}">
      <dgm:prSet/>
      <dgm:spPr/>
      <dgm:t>
        <a:bodyPr/>
        <a:lstStyle/>
        <a:p>
          <a:r>
            <a:rPr lang="en-US" b="1"/>
            <a:t>The goal of using the MNIST and method</a:t>
          </a:r>
          <a:endParaRPr lang="en-US"/>
        </a:p>
      </dgm:t>
    </dgm:pt>
    <dgm:pt modelId="{B88E268F-6087-4F39-8F7C-E94E3D2E1B01}" type="parTrans" cxnId="{2EC25AFC-0171-44A5-A424-B1CAC999DA47}">
      <dgm:prSet/>
      <dgm:spPr/>
      <dgm:t>
        <a:bodyPr/>
        <a:lstStyle/>
        <a:p>
          <a:endParaRPr lang="en-US"/>
        </a:p>
      </dgm:t>
    </dgm:pt>
    <dgm:pt modelId="{467BFC6A-170F-49C2-BA96-AA3C162B6954}" type="sibTrans" cxnId="{2EC25AFC-0171-44A5-A424-B1CAC999DA47}">
      <dgm:prSet/>
      <dgm:spPr/>
      <dgm:t>
        <a:bodyPr/>
        <a:lstStyle/>
        <a:p>
          <a:endParaRPr lang="en-US"/>
        </a:p>
      </dgm:t>
    </dgm:pt>
    <dgm:pt modelId="{0E338470-A7ED-4E13-AEF1-B22EC7DF849B}">
      <dgm:prSet/>
      <dgm:spPr/>
      <dgm:t>
        <a:bodyPr/>
        <a:lstStyle/>
        <a:p>
          <a:r>
            <a:rPr lang="en-US"/>
            <a:t>Get the recognition accuracy, then take the handwritten single digit (0–9) and classify the image as the appropriate digit.</a:t>
          </a:r>
          <a:br>
            <a:rPr lang="en-US"/>
          </a:br>
          <a:endParaRPr lang="en-US"/>
        </a:p>
      </dgm:t>
    </dgm:pt>
    <dgm:pt modelId="{969BC969-7C51-4EF8-9350-7A91AD77DCFE}" type="parTrans" cxnId="{48269D0B-1E8E-4589-9729-A29AF8672177}">
      <dgm:prSet/>
      <dgm:spPr/>
      <dgm:t>
        <a:bodyPr/>
        <a:lstStyle/>
        <a:p>
          <a:endParaRPr lang="en-US"/>
        </a:p>
      </dgm:t>
    </dgm:pt>
    <dgm:pt modelId="{D28D0E87-81DA-4D8A-82A8-84450E9404F5}" type="sibTrans" cxnId="{48269D0B-1E8E-4589-9729-A29AF8672177}">
      <dgm:prSet/>
      <dgm:spPr/>
      <dgm:t>
        <a:bodyPr/>
        <a:lstStyle/>
        <a:p>
          <a:endParaRPr lang="en-US"/>
        </a:p>
      </dgm:t>
    </dgm:pt>
    <dgm:pt modelId="{56B13352-7D1E-4BD0-A825-E71AD329AFE1}">
      <dgm:prSet/>
      <dgm:spPr/>
      <dgm:t>
        <a:bodyPr/>
        <a:lstStyle/>
        <a:p>
          <a:r>
            <a:rPr lang="en-US"/>
            <a:t>By modeling the Multilayer perceptron (MLP) to realize the goal.</a:t>
          </a:r>
          <a:br>
            <a:rPr lang="en-US"/>
          </a:br>
          <a:endParaRPr lang="en-US"/>
        </a:p>
      </dgm:t>
    </dgm:pt>
    <dgm:pt modelId="{06A17FED-0A9A-47AD-A0F3-B96D119A2AB8}" type="parTrans" cxnId="{61988E4E-FE01-4F49-A7D7-C207CC668EEC}">
      <dgm:prSet/>
      <dgm:spPr/>
      <dgm:t>
        <a:bodyPr/>
        <a:lstStyle/>
        <a:p>
          <a:endParaRPr lang="en-US"/>
        </a:p>
      </dgm:t>
    </dgm:pt>
    <dgm:pt modelId="{070849C1-72D4-4088-B637-87F1AB1474EB}" type="sibTrans" cxnId="{61988E4E-FE01-4F49-A7D7-C207CC668EEC}">
      <dgm:prSet/>
      <dgm:spPr/>
      <dgm:t>
        <a:bodyPr/>
        <a:lstStyle/>
        <a:p>
          <a:endParaRPr lang="en-US"/>
        </a:p>
      </dgm:t>
    </dgm:pt>
    <dgm:pt modelId="{6CD46D0B-3B0D-4D29-A37F-1C3205337BF8}" type="pres">
      <dgm:prSet presAssocID="{D40A1F08-820F-4849-9970-0804BC4E20DC}" presName="root" presStyleCnt="0">
        <dgm:presLayoutVars>
          <dgm:dir/>
          <dgm:resizeHandles val="exact"/>
        </dgm:presLayoutVars>
      </dgm:prSet>
      <dgm:spPr/>
    </dgm:pt>
    <dgm:pt modelId="{6212A7A2-585F-4B63-BCF9-071B53A9E8A7}" type="pres">
      <dgm:prSet presAssocID="{A830F238-F8ED-4382-A73C-F2DD1DD4836C}" presName="compNode" presStyleCnt="0"/>
      <dgm:spPr/>
    </dgm:pt>
    <dgm:pt modelId="{FF2D0B49-3067-483E-8792-73195E006EAA}" type="pres">
      <dgm:prSet presAssocID="{A830F238-F8ED-4382-A73C-F2DD1DD4836C}" presName="bgRect" presStyleLbl="bgShp" presStyleIdx="0" presStyleCnt="3"/>
      <dgm:spPr/>
    </dgm:pt>
    <dgm:pt modelId="{7A8D770D-967A-43C5-B5B8-A823F88166EF}" type="pres">
      <dgm:prSet presAssocID="{A830F238-F8ED-4382-A73C-F2DD1DD483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036518B-780D-4C29-9D09-C057D790ABF2}" type="pres">
      <dgm:prSet presAssocID="{A830F238-F8ED-4382-A73C-F2DD1DD4836C}" presName="spaceRect" presStyleCnt="0"/>
      <dgm:spPr/>
    </dgm:pt>
    <dgm:pt modelId="{8597BAF2-4A75-45C2-A2D6-F4A91B5252D8}" type="pres">
      <dgm:prSet presAssocID="{A830F238-F8ED-4382-A73C-F2DD1DD4836C}" presName="parTx" presStyleLbl="revTx" presStyleIdx="0" presStyleCnt="3">
        <dgm:presLayoutVars>
          <dgm:chMax val="0"/>
          <dgm:chPref val="0"/>
        </dgm:presLayoutVars>
      </dgm:prSet>
      <dgm:spPr/>
    </dgm:pt>
    <dgm:pt modelId="{D465837F-600D-484E-B314-7BF3093D4FC2}" type="pres">
      <dgm:prSet presAssocID="{467BFC6A-170F-49C2-BA96-AA3C162B6954}" presName="sibTrans" presStyleCnt="0"/>
      <dgm:spPr/>
    </dgm:pt>
    <dgm:pt modelId="{F70550E6-AAFB-493F-9E9E-2BF90CAE2C1B}" type="pres">
      <dgm:prSet presAssocID="{0E338470-A7ED-4E13-AEF1-B22EC7DF849B}" presName="compNode" presStyleCnt="0"/>
      <dgm:spPr/>
    </dgm:pt>
    <dgm:pt modelId="{B706D4BD-1702-491F-828C-41F501BAD850}" type="pres">
      <dgm:prSet presAssocID="{0E338470-A7ED-4E13-AEF1-B22EC7DF849B}" presName="bgRect" presStyleLbl="bgShp" presStyleIdx="1" presStyleCnt="3"/>
      <dgm:spPr/>
    </dgm:pt>
    <dgm:pt modelId="{5F694893-43BB-4601-9D33-F193C5435C46}" type="pres">
      <dgm:prSet presAssocID="{0E338470-A7ED-4E13-AEF1-B22EC7DF84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426BA1F-81FC-4D1C-934F-907C991B860A}" type="pres">
      <dgm:prSet presAssocID="{0E338470-A7ED-4E13-AEF1-B22EC7DF849B}" presName="spaceRect" presStyleCnt="0"/>
      <dgm:spPr/>
    </dgm:pt>
    <dgm:pt modelId="{ED1180D1-6AC9-4F0A-9049-1BDE009DF277}" type="pres">
      <dgm:prSet presAssocID="{0E338470-A7ED-4E13-AEF1-B22EC7DF849B}" presName="parTx" presStyleLbl="revTx" presStyleIdx="1" presStyleCnt="3">
        <dgm:presLayoutVars>
          <dgm:chMax val="0"/>
          <dgm:chPref val="0"/>
        </dgm:presLayoutVars>
      </dgm:prSet>
      <dgm:spPr/>
    </dgm:pt>
    <dgm:pt modelId="{80553B10-276A-439A-9483-2308FCD1E775}" type="pres">
      <dgm:prSet presAssocID="{D28D0E87-81DA-4D8A-82A8-84450E9404F5}" presName="sibTrans" presStyleCnt="0"/>
      <dgm:spPr/>
    </dgm:pt>
    <dgm:pt modelId="{B3266852-5EE1-4772-8E95-DDF392019611}" type="pres">
      <dgm:prSet presAssocID="{56B13352-7D1E-4BD0-A825-E71AD329AFE1}" presName="compNode" presStyleCnt="0"/>
      <dgm:spPr/>
    </dgm:pt>
    <dgm:pt modelId="{72B8C21E-8C18-4EEA-A033-0FC32EE4ED78}" type="pres">
      <dgm:prSet presAssocID="{56B13352-7D1E-4BD0-A825-E71AD329AFE1}" presName="bgRect" presStyleLbl="bgShp" presStyleIdx="2" presStyleCnt="3"/>
      <dgm:spPr/>
    </dgm:pt>
    <dgm:pt modelId="{DDF0C6F9-0D94-48C4-9A05-B53E462DEE6B}" type="pres">
      <dgm:prSet presAssocID="{56B13352-7D1E-4BD0-A825-E71AD329AF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59FA0B4-056B-422E-8185-CF920476E3CB}" type="pres">
      <dgm:prSet presAssocID="{56B13352-7D1E-4BD0-A825-E71AD329AFE1}" presName="spaceRect" presStyleCnt="0"/>
      <dgm:spPr/>
    </dgm:pt>
    <dgm:pt modelId="{3C5B2046-388F-48E0-ACED-C40B5F4F7387}" type="pres">
      <dgm:prSet presAssocID="{56B13352-7D1E-4BD0-A825-E71AD329AFE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8269D0B-1E8E-4589-9729-A29AF8672177}" srcId="{D40A1F08-820F-4849-9970-0804BC4E20DC}" destId="{0E338470-A7ED-4E13-AEF1-B22EC7DF849B}" srcOrd="1" destOrd="0" parTransId="{969BC969-7C51-4EF8-9350-7A91AD77DCFE}" sibTransId="{D28D0E87-81DA-4D8A-82A8-84450E9404F5}"/>
    <dgm:cxn modelId="{61988E4E-FE01-4F49-A7D7-C207CC668EEC}" srcId="{D40A1F08-820F-4849-9970-0804BC4E20DC}" destId="{56B13352-7D1E-4BD0-A825-E71AD329AFE1}" srcOrd="2" destOrd="0" parTransId="{06A17FED-0A9A-47AD-A0F3-B96D119A2AB8}" sibTransId="{070849C1-72D4-4088-B637-87F1AB1474EB}"/>
    <dgm:cxn modelId="{B0318487-E8E6-4B91-AE4E-DE738E8D8683}" type="presOf" srcId="{0E338470-A7ED-4E13-AEF1-B22EC7DF849B}" destId="{ED1180D1-6AC9-4F0A-9049-1BDE009DF277}" srcOrd="0" destOrd="0" presId="urn:microsoft.com/office/officeart/2018/2/layout/IconVerticalSolidList"/>
    <dgm:cxn modelId="{150FD28A-3215-4904-8EEC-DE9756E1D754}" type="presOf" srcId="{A830F238-F8ED-4382-A73C-F2DD1DD4836C}" destId="{8597BAF2-4A75-45C2-A2D6-F4A91B5252D8}" srcOrd="0" destOrd="0" presId="urn:microsoft.com/office/officeart/2018/2/layout/IconVerticalSolidList"/>
    <dgm:cxn modelId="{92BAE79C-1444-49F8-9EEA-D2340C3F6DAF}" type="presOf" srcId="{56B13352-7D1E-4BD0-A825-E71AD329AFE1}" destId="{3C5B2046-388F-48E0-ACED-C40B5F4F7387}" srcOrd="0" destOrd="0" presId="urn:microsoft.com/office/officeart/2018/2/layout/IconVerticalSolidList"/>
    <dgm:cxn modelId="{091BCCC4-5680-45D9-B5E2-48F189940823}" type="presOf" srcId="{D40A1F08-820F-4849-9970-0804BC4E20DC}" destId="{6CD46D0B-3B0D-4D29-A37F-1C3205337BF8}" srcOrd="0" destOrd="0" presId="urn:microsoft.com/office/officeart/2018/2/layout/IconVerticalSolidList"/>
    <dgm:cxn modelId="{2EC25AFC-0171-44A5-A424-B1CAC999DA47}" srcId="{D40A1F08-820F-4849-9970-0804BC4E20DC}" destId="{A830F238-F8ED-4382-A73C-F2DD1DD4836C}" srcOrd="0" destOrd="0" parTransId="{B88E268F-6087-4F39-8F7C-E94E3D2E1B01}" sibTransId="{467BFC6A-170F-49C2-BA96-AA3C162B6954}"/>
    <dgm:cxn modelId="{0C8189A9-1AF1-4CAE-A856-FD1698E92506}" type="presParOf" srcId="{6CD46D0B-3B0D-4D29-A37F-1C3205337BF8}" destId="{6212A7A2-585F-4B63-BCF9-071B53A9E8A7}" srcOrd="0" destOrd="0" presId="urn:microsoft.com/office/officeart/2018/2/layout/IconVerticalSolidList"/>
    <dgm:cxn modelId="{4E886D8B-132D-4F44-A0FB-62D73D7EF6D6}" type="presParOf" srcId="{6212A7A2-585F-4B63-BCF9-071B53A9E8A7}" destId="{FF2D0B49-3067-483E-8792-73195E006EAA}" srcOrd="0" destOrd="0" presId="urn:microsoft.com/office/officeart/2018/2/layout/IconVerticalSolidList"/>
    <dgm:cxn modelId="{EFCDA0F5-C84B-4B09-BEF5-22A2A8D79F89}" type="presParOf" srcId="{6212A7A2-585F-4B63-BCF9-071B53A9E8A7}" destId="{7A8D770D-967A-43C5-B5B8-A823F88166EF}" srcOrd="1" destOrd="0" presId="urn:microsoft.com/office/officeart/2018/2/layout/IconVerticalSolidList"/>
    <dgm:cxn modelId="{49D2413D-C79A-4E41-B9B6-1AB1BE7464E5}" type="presParOf" srcId="{6212A7A2-585F-4B63-BCF9-071B53A9E8A7}" destId="{6036518B-780D-4C29-9D09-C057D790ABF2}" srcOrd="2" destOrd="0" presId="urn:microsoft.com/office/officeart/2018/2/layout/IconVerticalSolidList"/>
    <dgm:cxn modelId="{B85AB8BD-ACBF-4C48-976C-C57F23ED1DBA}" type="presParOf" srcId="{6212A7A2-585F-4B63-BCF9-071B53A9E8A7}" destId="{8597BAF2-4A75-45C2-A2D6-F4A91B5252D8}" srcOrd="3" destOrd="0" presId="urn:microsoft.com/office/officeart/2018/2/layout/IconVerticalSolidList"/>
    <dgm:cxn modelId="{7F0079B3-13FF-4E97-A9E5-ADBFFD0CAB7F}" type="presParOf" srcId="{6CD46D0B-3B0D-4D29-A37F-1C3205337BF8}" destId="{D465837F-600D-484E-B314-7BF3093D4FC2}" srcOrd="1" destOrd="0" presId="urn:microsoft.com/office/officeart/2018/2/layout/IconVerticalSolidList"/>
    <dgm:cxn modelId="{BD8C23BB-B68B-421D-8423-82D6302A5A6E}" type="presParOf" srcId="{6CD46D0B-3B0D-4D29-A37F-1C3205337BF8}" destId="{F70550E6-AAFB-493F-9E9E-2BF90CAE2C1B}" srcOrd="2" destOrd="0" presId="urn:microsoft.com/office/officeart/2018/2/layout/IconVerticalSolidList"/>
    <dgm:cxn modelId="{93157D5C-C152-43AA-8B02-EE9082291522}" type="presParOf" srcId="{F70550E6-AAFB-493F-9E9E-2BF90CAE2C1B}" destId="{B706D4BD-1702-491F-828C-41F501BAD850}" srcOrd="0" destOrd="0" presId="urn:microsoft.com/office/officeart/2018/2/layout/IconVerticalSolidList"/>
    <dgm:cxn modelId="{96C52014-D6C2-42E4-9B90-AC12370039D9}" type="presParOf" srcId="{F70550E6-AAFB-493F-9E9E-2BF90CAE2C1B}" destId="{5F694893-43BB-4601-9D33-F193C5435C46}" srcOrd="1" destOrd="0" presId="urn:microsoft.com/office/officeart/2018/2/layout/IconVerticalSolidList"/>
    <dgm:cxn modelId="{7E763C87-7436-4982-8CB2-9DFA047E67EE}" type="presParOf" srcId="{F70550E6-AAFB-493F-9E9E-2BF90CAE2C1B}" destId="{3426BA1F-81FC-4D1C-934F-907C991B860A}" srcOrd="2" destOrd="0" presId="urn:microsoft.com/office/officeart/2018/2/layout/IconVerticalSolidList"/>
    <dgm:cxn modelId="{A90F5298-27E5-4DF4-8C55-2CA1843B5CBB}" type="presParOf" srcId="{F70550E6-AAFB-493F-9E9E-2BF90CAE2C1B}" destId="{ED1180D1-6AC9-4F0A-9049-1BDE009DF277}" srcOrd="3" destOrd="0" presId="urn:microsoft.com/office/officeart/2018/2/layout/IconVerticalSolidList"/>
    <dgm:cxn modelId="{7E5BAA67-2BE2-42BB-8FD5-724DF5A76D82}" type="presParOf" srcId="{6CD46D0B-3B0D-4D29-A37F-1C3205337BF8}" destId="{80553B10-276A-439A-9483-2308FCD1E775}" srcOrd="3" destOrd="0" presId="urn:microsoft.com/office/officeart/2018/2/layout/IconVerticalSolidList"/>
    <dgm:cxn modelId="{A6E2A53F-11E2-4DF9-8BE5-015AC32A55BE}" type="presParOf" srcId="{6CD46D0B-3B0D-4D29-A37F-1C3205337BF8}" destId="{B3266852-5EE1-4772-8E95-DDF392019611}" srcOrd="4" destOrd="0" presId="urn:microsoft.com/office/officeart/2018/2/layout/IconVerticalSolidList"/>
    <dgm:cxn modelId="{8F270F96-6D7B-441E-874A-C5E2F1D0C778}" type="presParOf" srcId="{B3266852-5EE1-4772-8E95-DDF392019611}" destId="{72B8C21E-8C18-4EEA-A033-0FC32EE4ED78}" srcOrd="0" destOrd="0" presId="urn:microsoft.com/office/officeart/2018/2/layout/IconVerticalSolidList"/>
    <dgm:cxn modelId="{087A6313-9B4A-4338-80F0-ACA4951B8D79}" type="presParOf" srcId="{B3266852-5EE1-4772-8E95-DDF392019611}" destId="{DDF0C6F9-0D94-48C4-9A05-B53E462DEE6B}" srcOrd="1" destOrd="0" presId="urn:microsoft.com/office/officeart/2018/2/layout/IconVerticalSolidList"/>
    <dgm:cxn modelId="{8D47C6B4-6311-41F0-A2A0-6097F728149A}" type="presParOf" srcId="{B3266852-5EE1-4772-8E95-DDF392019611}" destId="{459FA0B4-056B-422E-8185-CF920476E3CB}" srcOrd="2" destOrd="0" presId="urn:microsoft.com/office/officeart/2018/2/layout/IconVerticalSolidList"/>
    <dgm:cxn modelId="{1C64E4B5-76B8-4FAC-8815-85462A67FDCF}" type="presParOf" srcId="{B3266852-5EE1-4772-8E95-DDF392019611}" destId="{3C5B2046-388F-48E0-ACED-C40B5F4F73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9AE26A-6D3F-4F39-81DA-511DD912F9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6E1CECE-D890-4B50-9290-2C2FF381880B}">
      <dgm:prSet/>
      <dgm:spPr/>
      <dgm:t>
        <a:bodyPr/>
        <a:lstStyle/>
        <a:p>
          <a:r>
            <a:rPr lang="en-US" b="1"/>
            <a:t>MLP</a:t>
          </a:r>
          <a:endParaRPr lang="en-US"/>
        </a:p>
      </dgm:t>
    </dgm:pt>
    <dgm:pt modelId="{7A37E32C-873D-4112-88E7-EA6830B61919}" type="parTrans" cxnId="{FB728C4A-7481-456C-A85D-E05DFAEEC54B}">
      <dgm:prSet/>
      <dgm:spPr/>
      <dgm:t>
        <a:bodyPr/>
        <a:lstStyle/>
        <a:p>
          <a:endParaRPr lang="en-US"/>
        </a:p>
      </dgm:t>
    </dgm:pt>
    <dgm:pt modelId="{8A5E22B3-6A1E-43C2-95DF-A9F333965A60}" type="sibTrans" cxnId="{FB728C4A-7481-456C-A85D-E05DFAEEC54B}">
      <dgm:prSet/>
      <dgm:spPr/>
      <dgm:t>
        <a:bodyPr/>
        <a:lstStyle/>
        <a:p>
          <a:endParaRPr lang="en-US"/>
        </a:p>
      </dgm:t>
    </dgm:pt>
    <dgm:pt modelId="{C20B3037-7473-4E29-88E5-05DBC6A22E68}">
      <dgm:prSet/>
      <dgm:spPr/>
      <dgm:t>
        <a:bodyPr/>
        <a:lstStyle/>
        <a:p>
          <a:r>
            <a:rPr lang="en-US" b="1"/>
            <a:t>Basic features:</a:t>
          </a:r>
          <a:endParaRPr lang="en-US"/>
        </a:p>
      </dgm:t>
    </dgm:pt>
    <dgm:pt modelId="{A715C7A0-59DD-46EE-A8A3-AB10427FD2BB}" type="parTrans" cxnId="{9F3292A6-CDF7-46A8-B30A-7C786317B196}">
      <dgm:prSet/>
      <dgm:spPr/>
      <dgm:t>
        <a:bodyPr/>
        <a:lstStyle/>
        <a:p>
          <a:endParaRPr lang="en-US"/>
        </a:p>
      </dgm:t>
    </dgm:pt>
    <dgm:pt modelId="{0FAC68C6-F56B-4960-9E5E-079CAED6451A}" type="sibTrans" cxnId="{9F3292A6-CDF7-46A8-B30A-7C786317B196}">
      <dgm:prSet/>
      <dgm:spPr/>
      <dgm:t>
        <a:bodyPr/>
        <a:lstStyle/>
        <a:p>
          <a:endParaRPr lang="en-US"/>
        </a:p>
      </dgm:t>
    </dgm:pt>
    <dgm:pt modelId="{62F6F96F-2437-4986-AE98-CF8225C46913}">
      <dgm:prSet/>
      <dgm:spPr/>
      <dgm:t>
        <a:bodyPr/>
        <a:lstStyle/>
        <a:p>
          <a:r>
            <a:rPr lang="en-US"/>
            <a:t>1</a:t>
          </a:r>
          <a:r>
            <a:rPr lang="zh-CN"/>
            <a:t>、</a:t>
          </a:r>
          <a:r>
            <a:rPr lang="en-US"/>
            <a:t>Each neuron in the network includes an activation function that is differentiable .</a:t>
          </a:r>
        </a:p>
      </dgm:t>
    </dgm:pt>
    <dgm:pt modelId="{E1AF2B3D-E41E-4D6E-914A-C52E4D860F52}" type="parTrans" cxnId="{13EE88AC-EFDA-4383-9546-204859B367E9}">
      <dgm:prSet/>
      <dgm:spPr/>
      <dgm:t>
        <a:bodyPr/>
        <a:lstStyle/>
        <a:p>
          <a:endParaRPr lang="en-US"/>
        </a:p>
      </dgm:t>
    </dgm:pt>
    <dgm:pt modelId="{FBEEB8F3-563E-48CB-9F21-6B2936448DA7}" type="sibTrans" cxnId="{13EE88AC-EFDA-4383-9546-204859B367E9}">
      <dgm:prSet/>
      <dgm:spPr/>
      <dgm:t>
        <a:bodyPr/>
        <a:lstStyle/>
        <a:p>
          <a:endParaRPr lang="en-US"/>
        </a:p>
      </dgm:t>
    </dgm:pt>
    <dgm:pt modelId="{0B3C78A4-B967-43AA-A4D6-2BA6C69F9C60}">
      <dgm:prSet/>
      <dgm:spPr/>
      <dgm:t>
        <a:bodyPr/>
        <a:lstStyle/>
        <a:p>
          <a:r>
            <a:rPr lang="en-US"/>
            <a:t>2</a:t>
          </a:r>
          <a:r>
            <a:rPr lang="zh-CN"/>
            <a:t>、</a:t>
          </a:r>
          <a:r>
            <a:rPr lang="en-US"/>
            <a:t>The network contains one or more hidden layers.</a:t>
          </a:r>
        </a:p>
      </dgm:t>
    </dgm:pt>
    <dgm:pt modelId="{E89989B1-0394-4157-9C57-B922F823E0CF}" type="parTrans" cxnId="{57424212-9C5B-4867-A74C-4AA98645E922}">
      <dgm:prSet/>
      <dgm:spPr/>
      <dgm:t>
        <a:bodyPr/>
        <a:lstStyle/>
        <a:p>
          <a:endParaRPr lang="en-US"/>
        </a:p>
      </dgm:t>
    </dgm:pt>
    <dgm:pt modelId="{BBA7CB09-2FC8-4828-8047-A1F9E9BD9E92}" type="sibTrans" cxnId="{57424212-9C5B-4867-A74C-4AA98645E922}">
      <dgm:prSet/>
      <dgm:spPr/>
      <dgm:t>
        <a:bodyPr/>
        <a:lstStyle/>
        <a:p>
          <a:endParaRPr lang="en-US"/>
        </a:p>
      </dgm:t>
    </dgm:pt>
    <dgm:pt modelId="{81FBC2AE-F546-47A8-BF1A-4D5CCD44A8C5}">
      <dgm:prSet/>
      <dgm:spPr/>
      <dgm:t>
        <a:bodyPr/>
        <a:lstStyle/>
        <a:p>
          <a:r>
            <a:rPr lang="en-US"/>
            <a:t>3</a:t>
          </a:r>
          <a:r>
            <a:rPr lang="zh-CN"/>
            <a:t>、</a:t>
          </a:r>
          <a:r>
            <a:rPr lang="en-US"/>
            <a:t>The network exhibits a high degree of connectivity</a:t>
          </a:r>
          <a:r>
            <a:rPr lang="en-US" b="1"/>
            <a:t>.</a:t>
          </a:r>
          <a:endParaRPr lang="en-US"/>
        </a:p>
      </dgm:t>
    </dgm:pt>
    <dgm:pt modelId="{81187988-31BD-4087-B1E4-F7699766AD53}" type="parTrans" cxnId="{D5C05A40-A0D2-49CB-A070-E8C431948315}">
      <dgm:prSet/>
      <dgm:spPr/>
      <dgm:t>
        <a:bodyPr/>
        <a:lstStyle/>
        <a:p>
          <a:endParaRPr lang="en-US"/>
        </a:p>
      </dgm:t>
    </dgm:pt>
    <dgm:pt modelId="{A6AFB05C-73DA-465E-BD54-EE16D74B19BB}" type="sibTrans" cxnId="{D5C05A40-A0D2-49CB-A070-E8C431948315}">
      <dgm:prSet/>
      <dgm:spPr/>
      <dgm:t>
        <a:bodyPr/>
        <a:lstStyle/>
        <a:p>
          <a:endParaRPr lang="en-US"/>
        </a:p>
      </dgm:t>
    </dgm:pt>
    <dgm:pt modelId="{7E650E0C-6A13-4FF7-AD90-78BD37124DCB}" type="pres">
      <dgm:prSet presAssocID="{C69AE26A-6D3F-4F39-81DA-511DD912F9AD}" presName="root" presStyleCnt="0">
        <dgm:presLayoutVars>
          <dgm:dir/>
          <dgm:resizeHandles val="exact"/>
        </dgm:presLayoutVars>
      </dgm:prSet>
      <dgm:spPr/>
    </dgm:pt>
    <dgm:pt modelId="{E25CA13C-BA41-4431-94BF-D3358AE2BE71}" type="pres">
      <dgm:prSet presAssocID="{E6E1CECE-D890-4B50-9290-2C2FF381880B}" presName="compNode" presStyleCnt="0"/>
      <dgm:spPr/>
    </dgm:pt>
    <dgm:pt modelId="{F64B8AD4-BED7-4501-BDA0-757F9D27739A}" type="pres">
      <dgm:prSet presAssocID="{E6E1CECE-D890-4B50-9290-2C2FF381880B}" presName="bgRect" presStyleLbl="bgShp" presStyleIdx="0" presStyleCnt="5"/>
      <dgm:spPr/>
    </dgm:pt>
    <dgm:pt modelId="{C88E3504-078C-4F55-98AD-2F9E7ECF4478}" type="pres">
      <dgm:prSet presAssocID="{E6E1CECE-D890-4B50-9290-2C2FF381880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8D600E4E-6F07-439F-9D93-E003F9026A8E}" type="pres">
      <dgm:prSet presAssocID="{E6E1CECE-D890-4B50-9290-2C2FF381880B}" presName="spaceRect" presStyleCnt="0"/>
      <dgm:spPr/>
    </dgm:pt>
    <dgm:pt modelId="{581BEB90-7D09-46C9-B22D-3DFA7193360B}" type="pres">
      <dgm:prSet presAssocID="{E6E1CECE-D890-4B50-9290-2C2FF381880B}" presName="parTx" presStyleLbl="revTx" presStyleIdx="0" presStyleCnt="5">
        <dgm:presLayoutVars>
          <dgm:chMax val="0"/>
          <dgm:chPref val="0"/>
        </dgm:presLayoutVars>
      </dgm:prSet>
      <dgm:spPr/>
    </dgm:pt>
    <dgm:pt modelId="{49A50227-A201-438B-8D44-81FD0F03CF81}" type="pres">
      <dgm:prSet presAssocID="{8A5E22B3-6A1E-43C2-95DF-A9F333965A60}" presName="sibTrans" presStyleCnt="0"/>
      <dgm:spPr/>
    </dgm:pt>
    <dgm:pt modelId="{C2D54F47-765D-4396-8487-92F72465FA30}" type="pres">
      <dgm:prSet presAssocID="{C20B3037-7473-4E29-88E5-05DBC6A22E68}" presName="compNode" presStyleCnt="0"/>
      <dgm:spPr/>
    </dgm:pt>
    <dgm:pt modelId="{E6AD3094-794C-41C0-9D25-E4BEAE84812C}" type="pres">
      <dgm:prSet presAssocID="{C20B3037-7473-4E29-88E5-05DBC6A22E68}" presName="bgRect" presStyleLbl="bgShp" presStyleIdx="1" presStyleCnt="5"/>
      <dgm:spPr/>
    </dgm:pt>
    <dgm:pt modelId="{46ADA251-C5B5-44FF-AA3F-236FC92003AE}" type="pres">
      <dgm:prSet presAssocID="{C20B3037-7473-4E29-88E5-05DBC6A22E6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Shapes"/>
        </a:ext>
      </dgm:extLst>
    </dgm:pt>
    <dgm:pt modelId="{01DF1F4C-461A-4DC6-B953-B467D445CACA}" type="pres">
      <dgm:prSet presAssocID="{C20B3037-7473-4E29-88E5-05DBC6A22E68}" presName="spaceRect" presStyleCnt="0"/>
      <dgm:spPr/>
    </dgm:pt>
    <dgm:pt modelId="{F05ECC7B-FDCC-48E9-B6E8-A15ED1434621}" type="pres">
      <dgm:prSet presAssocID="{C20B3037-7473-4E29-88E5-05DBC6A22E68}" presName="parTx" presStyleLbl="revTx" presStyleIdx="1" presStyleCnt="5">
        <dgm:presLayoutVars>
          <dgm:chMax val="0"/>
          <dgm:chPref val="0"/>
        </dgm:presLayoutVars>
      </dgm:prSet>
      <dgm:spPr/>
    </dgm:pt>
    <dgm:pt modelId="{0B5AA914-21EA-4766-A0D3-EBC092CD004F}" type="pres">
      <dgm:prSet presAssocID="{0FAC68C6-F56B-4960-9E5E-079CAED6451A}" presName="sibTrans" presStyleCnt="0"/>
      <dgm:spPr/>
    </dgm:pt>
    <dgm:pt modelId="{C48F378F-B609-4A0C-804B-C6EA4B08C0EF}" type="pres">
      <dgm:prSet presAssocID="{62F6F96F-2437-4986-AE98-CF8225C46913}" presName="compNode" presStyleCnt="0"/>
      <dgm:spPr/>
    </dgm:pt>
    <dgm:pt modelId="{22D6F785-77F4-441E-802E-33A2C99988FC}" type="pres">
      <dgm:prSet presAssocID="{62F6F96F-2437-4986-AE98-CF8225C46913}" presName="bgRect" presStyleLbl="bgShp" presStyleIdx="2" presStyleCnt="5"/>
      <dgm:spPr/>
    </dgm:pt>
    <dgm:pt modelId="{C65F9C08-F1B6-4964-B8C0-F7022308E62B}" type="pres">
      <dgm:prSet presAssocID="{62F6F96F-2437-4986-AE98-CF8225C4691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E482944-9EDC-4240-9EE2-BB401A01F1E0}" type="pres">
      <dgm:prSet presAssocID="{62F6F96F-2437-4986-AE98-CF8225C46913}" presName="spaceRect" presStyleCnt="0"/>
      <dgm:spPr/>
    </dgm:pt>
    <dgm:pt modelId="{E9C6D268-037B-4101-85D7-0393B75F0274}" type="pres">
      <dgm:prSet presAssocID="{62F6F96F-2437-4986-AE98-CF8225C46913}" presName="parTx" presStyleLbl="revTx" presStyleIdx="2" presStyleCnt="5">
        <dgm:presLayoutVars>
          <dgm:chMax val="0"/>
          <dgm:chPref val="0"/>
        </dgm:presLayoutVars>
      </dgm:prSet>
      <dgm:spPr/>
    </dgm:pt>
    <dgm:pt modelId="{FC72D631-5BE6-4A14-8D74-BF7C8AF07055}" type="pres">
      <dgm:prSet presAssocID="{FBEEB8F3-563E-48CB-9F21-6B2936448DA7}" presName="sibTrans" presStyleCnt="0"/>
      <dgm:spPr/>
    </dgm:pt>
    <dgm:pt modelId="{3068A607-12E6-42C0-A4FB-7771F36AE869}" type="pres">
      <dgm:prSet presAssocID="{0B3C78A4-B967-43AA-A4D6-2BA6C69F9C60}" presName="compNode" presStyleCnt="0"/>
      <dgm:spPr/>
    </dgm:pt>
    <dgm:pt modelId="{7A6F6AE2-F877-4239-922A-4F66637F7A95}" type="pres">
      <dgm:prSet presAssocID="{0B3C78A4-B967-43AA-A4D6-2BA6C69F9C60}" presName="bgRect" presStyleLbl="bgShp" presStyleIdx="3" presStyleCnt="5"/>
      <dgm:spPr/>
    </dgm:pt>
    <dgm:pt modelId="{A66E8531-549D-4181-8724-1C6749267C98}" type="pres">
      <dgm:prSet presAssocID="{0B3C78A4-B967-43AA-A4D6-2BA6C69F9C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647B8859-B5C4-40F7-8685-F57DAD8BCEFD}" type="pres">
      <dgm:prSet presAssocID="{0B3C78A4-B967-43AA-A4D6-2BA6C69F9C60}" presName="spaceRect" presStyleCnt="0"/>
      <dgm:spPr/>
    </dgm:pt>
    <dgm:pt modelId="{9E72B99B-14AD-40BB-91BA-C68121242E65}" type="pres">
      <dgm:prSet presAssocID="{0B3C78A4-B967-43AA-A4D6-2BA6C69F9C60}" presName="parTx" presStyleLbl="revTx" presStyleIdx="3" presStyleCnt="5">
        <dgm:presLayoutVars>
          <dgm:chMax val="0"/>
          <dgm:chPref val="0"/>
        </dgm:presLayoutVars>
      </dgm:prSet>
      <dgm:spPr/>
    </dgm:pt>
    <dgm:pt modelId="{13751439-7696-4188-B03A-53028DAA6A80}" type="pres">
      <dgm:prSet presAssocID="{BBA7CB09-2FC8-4828-8047-A1F9E9BD9E92}" presName="sibTrans" presStyleCnt="0"/>
      <dgm:spPr/>
    </dgm:pt>
    <dgm:pt modelId="{82CA4921-0C69-42EB-8117-25A5EA0D0EBE}" type="pres">
      <dgm:prSet presAssocID="{81FBC2AE-F546-47A8-BF1A-4D5CCD44A8C5}" presName="compNode" presStyleCnt="0"/>
      <dgm:spPr/>
    </dgm:pt>
    <dgm:pt modelId="{FC775BBD-1F1C-429D-AE97-9B87663DD03C}" type="pres">
      <dgm:prSet presAssocID="{81FBC2AE-F546-47A8-BF1A-4D5CCD44A8C5}" presName="bgRect" presStyleLbl="bgShp" presStyleIdx="4" presStyleCnt="5"/>
      <dgm:spPr/>
    </dgm:pt>
    <dgm:pt modelId="{BF2BC95E-5EA9-466F-87A3-A8DAB04B737C}" type="pres">
      <dgm:prSet presAssocID="{81FBC2AE-F546-47A8-BF1A-4D5CCD44A8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1D537F8B-02C6-4B6F-9DAC-CF59E03D2BED}" type="pres">
      <dgm:prSet presAssocID="{81FBC2AE-F546-47A8-BF1A-4D5CCD44A8C5}" presName="spaceRect" presStyleCnt="0"/>
      <dgm:spPr/>
    </dgm:pt>
    <dgm:pt modelId="{87818156-CB06-450C-A1C1-69B47982E361}" type="pres">
      <dgm:prSet presAssocID="{81FBC2AE-F546-47A8-BF1A-4D5CCD44A8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30EF011-3B9C-48B8-BF52-9D68FCB7C0BE}" type="presOf" srcId="{C69AE26A-6D3F-4F39-81DA-511DD912F9AD}" destId="{7E650E0C-6A13-4FF7-AD90-78BD37124DCB}" srcOrd="0" destOrd="0" presId="urn:microsoft.com/office/officeart/2018/2/layout/IconVerticalSolidList"/>
    <dgm:cxn modelId="{57424212-9C5B-4867-A74C-4AA98645E922}" srcId="{C69AE26A-6D3F-4F39-81DA-511DD912F9AD}" destId="{0B3C78A4-B967-43AA-A4D6-2BA6C69F9C60}" srcOrd="3" destOrd="0" parTransId="{E89989B1-0394-4157-9C57-B922F823E0CF}" sibTransId="{BBA7CB09-2FC8-4828-8047-A1F9E9BD9E92}"/>
    <dgm:cxn modelId="{D5C05A40-A0D2-49CB-A070-E8C431948315}" srcId="{C69AE26A-6D3F-4F39-81DA-511DD912F9AD}" destId="{81FBC2AE-F546-47A8-BF1A-4D5CCD44A8C5}" srcOrd="4" destOrd="0" parTransId="{81187988-31BD-4087-B1E4-F7699766AD53}" sibTransId="{A6AFB05C-73DA-465E-BD54-EE16D74B19BB}"/>
    <dgm:cxn modelId="{FB728C4A-7481-456C-A85D-E05DFAEEC54B}" srcId="{C69AE26A-6D3F-4F39-81DA-511DD912F9AD}" destId="{E6E1CECE-D890-4B50-9290-2C2FF381880B}" srcOrd="0" destOrd="0" parTransId="{7A37E32C-873D-4112-88E7-EA6830B61919}" sibTransId="{8A5E22B3-6A1E-43C2-95DF-A9F333965A60}"/>
    <dgm:cxn modelId="{77AF1062-A342-4228-88D3-79B44BFA80DA}" type="presOf" srcId="{E6E1CECE-D890-4B50-9290-2C2FF381880B}" destId="{581BEB90-7D09-46C9-B22D-3DFA7193360B}" srcOrd="0" destOrd="0" presId="urn:microsoft.com/office/officeart/2018/2/layout/IconVerticalSolidList"/>
    <dgm:cxn modelId="{68C29B8B-09AE-49B4-BE0E-A11060D29823}" type="presOf" srcId="{0B3C78A4-B967-43AA-A4D6-2BA6C69F9C60}" destId="{9E72B99B-14AD-40BB-91BA-C68121242E65}" srcOrd="0" destOrd="0" presId="urn:microsoft.com/office/officeart/2018/2/layout/IconVerticalSolidList"/>
    <dgm:cxn modelId="{94BE4192-CD5D-44F2-9691-0DCC304EBDB9}" type="presOf" srcId="{C20B3037-7473-4E29-88E5-05DBC6A22E68}" destId="{F05ECC7B-FDCC-48E9-B6E8-A15ED1434621}" srcOrd="0" destOrd="0" presId="urn:microsoft.com/office/officeart/2018/2/layout/IconVerticalSolidList"/>
    <dgm:cxn modelId="{9F3292A6-CDF7-46A8-B30A-7C786317B196}" srcId="{C69AE26A-6D3F-4F39-81DA-511DD912F9AD}" destId="{C20B3037-7473-4E29-88E5-05DBC6A22E68}" srcOrd="1" destOrd="0" parTransId="{A715C7A0-59DD-46EE-A8A3-AB10427FD2BB}" sibTransId="{0FAC68C6-F56B-4960-9E5E-079CAED6451A}"/>
    <dgm:cxn modelId="{13EE88AC-EFDA-4383-9546-204859B367E9}" srcId="{C69AE26A-6D3F-4F39-81DA-511DD912F9AD}" destId="{62F6F96F-2437-4986-AE98-CF8225C46913}" srcOrd="2" destOrd="0" parTransId="{E1AF2B3D-E41E-4D6E-914A-C52E4D860F52}" sibTransId="{FBEEB8F3-563E-48CB-9F21-6B2936448DA7}"/>
    <dgm:cxn modelId="{E89A77AD-966E-46E4-A99E-DBAFAE9AEA56}" type="presOf" srcId="{81FBC2AE-F546-47A8-BF1A-4D5CCD44A8C5}" destId="{87818156-CB06-450C-A1C1-69B47982E361}" srcOrd="0" destOrd="0" presId="urn:microsoft.com/office/officeart/2018/2/layout/IconVerticalSolidList"/>
    <dgm:cxn modelId="{831077D4-1414-40FA-BB79-BE0D1A643E2D}" type="presOf" srcId="{62F6F96F-2437-4986-AE98-CF8225C46913}" destId="{E9C6D268-037B-4101-85D7-0393B75F0274}" srcOrd="0" destOrd="0" presId="urn:microsoft.com/office/officeart/2018/2/layout/IconVerticalSolidList"/>
    <dgm:cxn modelId="{FD1E8AC8-18F9-486B-B4C9-3F461EE860CD}" type="presParOf" srcId="{7E650E0C-6A13-4FF7-AD90-78BD37124DCB}" destId="{E25CA13C-BA41-4431-94BF-D3358AE2BE71}" srcOrd="0" destOrd="0" presId="urn:microsoft.com/office/officeart/2018/2/layout/IconVerticalSolidList"/>
    <dgm:cxn modelId="{9962CCFC-65F7-4698-A612-23B05B2A3EA5}" type="presParOf" srcId="{E25CA13C-BA41-4431-94BF-D3358AE2BE71}" destId="{F64B8AD4-BED7-4501-BDA0-757F9D27739A}" srcOrd="0" destOrd="0" presId="urn:microsoft.com/office/officeart/2018/2/layout/IconVerticalSolidList"/>
    <dgm:cxn modelId="{8AAA5B8D-312D-4447-97F6-8D6B01DA9079}" type="presParOf" srcId="{E25CA13C-BA41-4431-94BF-D3358AE2BE71}" destId="{C88E3504-078C-4F55-98AD-2F9E7ECF4478}" srcOrd="1" destOrd="0" presId="urn:microsoft.com/office/officeart/2018/2/layout/IconVerticalSolidList"/>
    <dgm:cxn modelId="{B810418D-962B-4700-83C4-6775A01C4760}" type="presParOf" srcId="{E25CA13C-BA41-4431-94BF-D3358AE2BE71}" destId="{8D600E4E-6F07-439F-9D93-E003F9026A8E}" srcOrd="2" destOrd="0" presId="urn:microsoft.com/office/officeart/2018/2/layout/IconVerticalSolidList"/>
    <dgm:cxn modelId="{F6FA57D8-BBB7-473D-BC92-756F832B6DE1}" type="presParOf" srcId="{E25CA13C-BA41-4431-94BF-D3358AE2BE71}" destId="{581BEB90-7D09-46C9-B22D-3DFA7193360B}" srcOrd="3" destOrd="0" presId="urn:microsoft.com/office/officeart/2018/2/layout/IconVerticalSolidList"/>
    <dgm:cxn modelId="{6867A26B-9E1C-47C5-81DC-3A4A71960E26}" type="presParOf" srcId="{7E650E0C-6A13-4FF7-AD90-78BD37124DCB}" destId="{49A50227-A201-438B-8D44-81FD0F03CF81}" srcOrd="1" destOrd="0" presId="urn:microsoft.com/office/officeart/2018/2/layout/IconVerticalSolidList"/>
    <dgm:cxn modelId="{2D893385-707F-4EBE-8194-21DC003934BB}" type="presParOf" srcId="{7E650E0C-6A13-4FF7-AD90-78BD37124DCB}" destId="{C2D54F47-765D-4396-8487-92F72465FA30}" srcOrd="2" destOrd="0" presId="urn:microsoft.com/office/officeart/2018/2/layout/IconVerticalSolidList"/>
    <dgm:cxn modelId="{242797F7-138F-431F-839A-D9D434ED4784}" type="presParOf" srcId="{C2D54F47-765D-4396-8487-92F72465FA30}" destId="{E6AD3094-794C-41C0-9D25-E4BEAE84812C}" srcOrd="0" destOrd="0" presId="urn:microsoft.com/office/officeart/2018/2/layout/IconVerticalSolidList"/>
    <dgm:cxn modelId="{288F65A3-9132-48D5-B7F7-89340FD5A2ED}" type="presParOf" srcId="{C2D54F47-765D-4396-8487-92F72465FA30}" destId="{46ADA251-C5B5-44FF-AA3F-236FC92003AE}" srcOrd="1" destOrd="0" presId="urn:microsoft.com/office/officeart/2018/2/layout/IconVerticalSolidList"/>
    <dgm:cxn modelId="{2A2F803C-78B4-46E0-A951-00C39C2B8511}" type="presParOf" srcId="{C2D54F47-765D-4396-8487-92F72465FA30}" destId="{01DF1F4C-461A-4DC6-B953-B467D445CACA}" srcOrd="2" destOrd="0" presId="urn:microsoft.com/office/officeart/2018/2/layout/IconVerticalSolidList"/>
    <dgm:cxn modelId="{18613E61-1EDB-4CBE-9A11-BCE567EFEDE8}" type="presParOf" srcId="{C2D54F47-765D-4396-8487-92F72465FA30}" destId="{F05ECC7B-FDCC-48E9-B6E8-A15ED1434621}" srcOrd="3" destOrd="0" presId="urn:microsoft.com/office/officeart/2018/2/layout/IconVerticalSolidList"/>
    <dgm:cxn modelId="{4ADA56A0-519E-4ABF-8D65-ADCF99FB6689}" type="presParOf" srcId="{7E650E0C-6A13-4FF7-AD90-78BD37124DCB}" destId="{0B5AA914-21EA-4766-A0D3-EBC092CD004F}" srcOrd="3" destOrd="0" presId="urn:microsoft.com/office/officeart/2018/2/layout/IconVerticalSolidList"/>
    <dgm:cxn modelId="{F7D29175-48D5-4D17-892D-CC287D8BC194}" type="presParOf" srcId="{7E650E0C-6A13-4FF7-AD90-78BD37124DCB}" destId="{C48F378F-B609-4A0C-804B-C6EA4B08C0EF}" srcOrd="4" destOrd="0" presId="urn:microsoft.com/office/officeart/2018/2/layout/IconVerticalSolidList"/>
    <dgm:cxn modelId="{21F71C89-FC3C-463B-874D-B94CAF66F153}" type="presParOf" srcId="{C48F378F-B609-4A0C-804B-C6EA4B08C0EF}" destId="{22D6F785-77F4-441E-802E-33A2C99988FC}" srcOrd="0" destOrd="0" presId="urn:microsoft.com/office/officeart/2018/2/layout/IconVerticalSolidList"/>
    <dgm:cxn modelId="{9CD6B0BF-AB1A-4D69-B929-D9D786DFBE4D}" type="presParOf" srcId="{C48F378F-B609-4A0C-804B-C6EA4B08C0EF}" destId="{C65F9C08-F1B6-4964-B8C0-F7022308E62B}" srcOrd="1" destOrd="0" presId="urn:microsoft.com/office/officeart/2018/2/layout/IconVerticalSolidList"/>
    <dgm:cxn modelId="{05113820-294F-4786-8279-E4D5CDA12A2D}" type="presParOf" srcId="{C48F378F-B609-4A0C-804B-C6EA4B08C0EF}" destId="{7E482944-9EDC-4240-9EE2-BB401A01F1E0}" srcOrd="2" destOrd="0" presId="urn:microsoft.com/office/officeart/2018/2/layout/IconVerticalSolidList"/>
    <dgm:cxn modelId="{CECAD83D-185E-434A-9B6F-ED786976EA66}" type="presParOf" srcId="{C48F378F-B609-4A0C-804B-C6EA4B08C0EF}" destId="{E9C6D268-037B-4101-85D7-0393B75F0274}" srcOrd="3" destOrd="0" presId="urn:microsoft.com/office/officeart/2018/2/layout/IconVerticalSolidList"/>
    <dgm:cxn modelId="{2F8A2CDD-8D34-4D05-96EA-F439FAF569D5}" type="presParOf" srcId="{7E650E0C-6A13-4FF7-AD90-78BD37124DCB}" destId="{FC72D631-5BE6-4A14-8D74-BF7C8AF07055}" srcOrd="5" destOrd="0" presId="urn:microsoft.com/office/officeart/2018/2/layout/IconVerticalSolidList"/>
    <dgm:cxn modelId="{DB7A50CD-CC55-43C7-B587-562F47042DB0}" type="presParOf" srcId="{7E650E0C-6A13-4FF7-AD90-78BD37124DCB}" destId="{3068A607-12E6-42C0-A4FB-7771F36AE869}" srcOrd="6" destOrd="0" presId="urn:microsoft.com/office/officeart/2018/2/layout/IconVerticalSolidList"/>
    <dgm:cxn modelId="{D9D037CC-8D8B-4B64-B24B-3F099A24F3D1}" type="presParOf" srcId="{3068A607-12E6-42C0-A4FB-7771F36AE869}" destId="{7A6F6AE2-F877-4239-922A-4F66637F7A95}" srcOrd="0" destOrd="0" presId="urn:microsoft.com/office/officeart/2018/2/layout/IconVerticalSolidList"/>
    <dgm:cxn modelId="{19012518-A8FD-49A9-8754-9083588588DF}" type="presParOf" srcId="{3068A607-12E6-42C0-A4FB-7771F36AE869}" destId="{A66E8531-549D-4181-8724-1C6749267C98}" srcOrd="1" destOrd="0" presId="urn:microsoft.com/office/officeart/2018/2/layout/IconVerticalSolidList"/>
    <dgm:cxn modelId="{EDDEB69C-34CA-4379-9146-CAC10D540F8C}" type="presParOf" srcId="{3068A607-12E6-42C0-A4FB-7771F36AE869}" destId="{647B8859-B5C4-40F7-8685-F57DAD8BCEFD}" srcOrd="2" destOrd="0" presId="urn:microsoft.com/office/officeart/2018/2/layout/IconVerticalSolidList"/>
    <dgm:cxn modelId="{F12D2A52-D2A0-4DFC-B6E7-894B2227035B}" type="presParOf" srcId="{3068A607-12E6-42C0-A4FB-7771F36AE869}" destId="{9E72B99B-14AD-40BB-91BA-C68121242E65}" srcOrd="3" destOrd="0" presId="urn:microsoft.com/office/officeart/2018/2/layout/IconVerticalSolidList"/>
    <dgm:cxn modelId="{E06CC86F-11BE-4B73-B1C5-64D3B27942C4}" type="presParOf" srcId="{7E650E0C-6A13-4FF7-AD90-78BD37124DCB}" destId="{13751439-7696-4188-B03A-53028DAA6A80}" srcOrd="7" destOrd="0" presId="urn:microsoft.com/office/officeart/2018/2/layout/IconVerticalSolidList"/>
    <dgm:cxn modelId="{968F3215-C786-483B-AEEA-700004724D96}" type="presParOf" srcId="{7E650E0C-6A13-4FF7-AD90-78BD37124DCB}" destId="{82CA4921-0C69-42EB-8117-25A5EA0D0EBE}" srcOrd="8" destOrd="0" presId="urn:microsoft.com/office/officeart/2018/2/layout/IconVerticalSolidList"/>
    <dgm:cxn modelId="{BC2615A1-5D0F-415D-947C-A7C13CFF22A7}" type="presParOf" srcId="{82CA4921-0C69-42EB-8117-25A5EA0D0EBE}" destId="{FC775BBD-1F1C-429D-AE97-9B87663DD03C}" srcOrd="0" destOrd="0" presId="urn:microsoft.com/office/officeart/2018/2/layout/IconVerticalSolidList"/>
    <dgm:cxn modelId="{CA098231-4933-474A-808D-644E5A99072B}" type="presParOf" srcId="{82CA4921-0C69-42EB-8117-25A5EA0D0EBE}" destId="{BF2BC95E-5EA9-466F-87A3-A8DAB04B737C}" srcOrd="1" destOrd="0" presId="urn:microsoft.com/office/officeart/2018/2/layout/IconVerticalSolidList"/>
    <dgm:cxn modelId="{8DFF50A1-A77B-4940-A2E2-6DAE4795635A}" type="presParOf" srcId="{82CA4921-0C69-42EB-8117-25A5EA0D0EBE}" destId="{1D537F8B-02C6-4B6F-9DAC-CF59E03D2BED}" srcOrd="2" destOrd="0" presId="urn:microsoft.com/office/officeart/2018/2/layout/IconVerticalSolidList"/>
    <dgm:cxn modelId="{A3FB2D60-9E3C-4C32-AC8C-A424D8C4166D}" type="presParOf" srcId="{82CA4921-0C69-42EB-8117-25A5EA0D0EBE}" destId="{87818156-CB06-450C-A1C1-69B47982E36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E765D-0983-4A43-8417-16D0D4358E07}">
      <dsp:nvSpPr>
        <dsp:cNvPr id="0" name=""/>
        <dsp:cNvSpPr/>
      </dsp:nvSpPr>
      <dsp:spPr>
        <a:xfrm>
          <a:off x="1072631" y="86705"/>
          <a:ext cx="1151718" cy="1151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B2DBA-F2DF-4C0C-9CAB-19AC9D2291FC}">
      <dsp:nvSpPr>
        <dsp:cNvPr id="0" name=""/>
        <dsp:cNvSpPr/>
      </dsp:nvSpPr>
      <dsp:spPr>
        <a:xfrm>
          <a:off x="3178" y="1394981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Introduction </a:t>
          </a:r>
          <a:endParaRPr lang="en-US" sz="3600" kern="1200"/>
        </a:p>
      </dsp:txBody>
      <dsp:txXfrm>
        <a:off x="3178" y="1394981"/>
        <a:ext cx="3290624" cy="493593"/>
      </dsp:txXfrm>
    </dsp:sp>
    <dsp:sp modelId="{322A0CEB-EB01-4915-A91F-18E6201590C1}">
      <dsp:nvSpPr>
        <dsp:cNvPr id="0" name=""/>
        <dsp:cNvSpPr/>
      </dsp:nvSpPr>
      <dsp:spPr>
        <a:xfrm>
          <a:off x="3178" y="1961392"/>
          <a:ext cx="3290624" cy="176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C1AB8D-69CE-4639-A455-55E5A0140348}">
      <dsp:nvSpPr>
        <dsp:cNvPr id="0" name=""/>
        <dsp:cNvSpPr/>
      </dsp:nvSpPr>
      <dsp:spPr>
        <a:xfrm>
          <a:off x="4939115" y="86705"/>
          <a:ext cx="1151718" cy="1151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CF9E7-CF76-475F-B0F7-B1DA6A03091B}">
      <dsp:nvSpPr>
        <dsp:cNvPr id="0" name=""/>
        <dsp:cNvSpPr/>
      </dsp:nvSpPr>
      <dsp:spPr>
        <a:xfrm>
          <a:off x="3869662" y="1394981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Body</a:t>
          </a:r>
          <a:endParaRPr lang="en-US" sz="3600" kern="1200"/>
        </a:p>
      </dsp:txBody>
      <dsp:txXfrm>
        <a:off x="3869662" y="1394981"/>
        <a:ext cx="3290624" cy="493593"/>
      </dsp:txXfrm>
    </dsp:sp>
    <dsp:sp modelId="{0A527395-593C-47C9-B167-311A3ACFE8CA}">
      <dsp:nvSpPr>
        <dsp:cNvPr id="0" name=""/>
        <dsp:cNvSpPr/>
      </dsp:nvSpPr>
      <dsp:spPr>
        <a:xfrm>
          <a:off x="3869662" y="1961392"/>
          <a:ext cx="3290624" cy="176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MLP architecture and data processing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One-hot encoded labels, SoftMax activation function and cross entropy loss function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Visualization of accuracy and loss for the training dataset evaluation</a:t>
          </a:r>
        </a:p>
      </dsp:txBody>
      <dsp:txXfrm>
        <a:off x="3869662" y="1961392"/>
        <a:ext cx="3290624" cy="1766182"/>
      </dsp:txXfrm>
    </dsp:sp>
    <dsp:sp modelId="{AE74AD00-EE49-4387-ADE3-F590E67B3FA9}">
      <dsp:nvSpPr>
        <dsp:cNvPr id="0" name=""/>
        <dsp:cNvSpPr/>
      </dsp:nvSpPr>
      <dsp:spPr>
        <a:xfrm>
          <a:off x="8805600" y="86705"/>
          <a:ext cx="1151718" cy="1151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91E0D-F02B-4AC6-B554-52501D25BFA2}">
      <dsp:nvSpPr>
        <dsp:cNvPr id="0" name=""/>
        <dsp:cNvSpPr/>
      </dsp:nvSpPr>
      <dsp:spPr>
        <a:xfrm>
          <a:off x="7736146" y="1394981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Conclusion </a:t>
          </a:r>
          <a:endParaRPr lang="en-US" sz="3600" kern="1200"/>
        </a:p>
      </dsp:txBody>
      <dsp:txXfrm>
        <a:off x="7736146" y="1394981"/>
        <a:ext cx="3290624" cy="493593"/>
      </dsp:txXfrm>
    </dsp:sp>
    <dsp:sp modelId="{B8787E99-D6C0-4564-AD9D-737247CFBA90}">
      <dsp:nvSpPr>
        <dsp:cNvPr id="0" name=""/>
        <dsp:cNvSpPr/>
      </dsp:nvSpPr>
      <dsp:spPr>
        <a:xfrm>
          <a:off x="7736146" y="1961392"/>
          <a:ext cx="3290624" cy="17661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D0B49-3067-483E-8792-73195E006EAA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D770D-967A-43C5-B5B8-A823F88166EF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7BAF2-4A75-45C2-A2D6-F4A91B5252D8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The goal of using the MNIST and method</a:t>
          </a:r>
          <a:endParaRPr lang="en-US" sz="1900" kern="1200"/>
        </a:p>
      </dsp:txBody>
      <dsp:txXfrm>
        <a:off x="1553633" y="574"/>
        <a:ext cx="5458736" cy="1345137"/>
      </dsp:txXfrm>
    </dsp:sp>
    <dsp:sp modelId="{B706D4BD-1702-491F-828C-41F501BAD850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94893-43BB-4601-9D33-F193C5435C46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180D1-6AC9-4F0A-9049-1BDE009DF277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Get the recognition accuracy, then take the handwritten single digit (0–9) and classify the image as the appropriate digit.</a:t>
          </a:r>
          <a:br>
            <a:rPr lang="en-US" sz="1900" kern="1200"/>
          </a:br>
          <a:endParaRPr lang="en-US" sz="1900" kern="1200"/>
        </a:p>
      </dsp:txBody>
      <dsp:txXfrm>
        <a:off x="1553633" y="1681996"/>
        <a:ext cx="5458736" cy="1345137"/>
      </dsp:txXfrm>
    </dsp:sp>
    <dsp:sp modelId="{72B8C21E-8C18-4EEA-A033-0FC32EE4ED78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0C6F9-0D94-48C4-9A05-B53E462DEE6B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B2046-388F-48E0-ACED-C40B5F4F7387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By modeling the Multilayer perceptron (MLP) to realize the goal.</a:t>
          </a:r>
          <a:br>
            <a:rPr lang="en-US" sz="1900" kern="1200"/>
          </a:br>
          <a:endParaRPr lang="en-US" sz="1900" kern="1200"/>
        </a:p>
      </dsp:txBody>
      <dsp:txXfrm>
        <a:off x="1553633" y="3363418"/>
        <a:ext cx="5458736" cy="13451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B8AD4-BED7-4501-BDA0-757F9D27739A}">
      <dsp:nvSpPr>
        <dsp:cNvPr id="0" name=""/>
        <dsp:cNvSpPr/>
      </dsp:nvSpPr>
      <dsp:spPr>
        <a:xfrm>
          <a:off x="0" y="3679"/>
          <a:ext cx="7012370" cy="7836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8E3504-078C-4F55-98AD-2F9E7ECF4478}">
      <dsp:nvSpPr>
        <dsp:cNvPr id="0" name=""/>
        <dsp:cNvSpPr/>
      </dsp:nvSpPr>
      <dsp:spPr>
        <a:xfrm>
          <a:off x="237047" y="179995"/>
          <a:ext cx="430995" cy="430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BEB90-7D09-46C9-B22D-3DFA7193360B}">
      <dsp:nvSpPr>
        <dsp:cNvPr id="0" name=""/>
        <dsp:cNvSpPr/>
      </dsp:nvSpPr>
      <dsp:spPr>
        <a:xfrm>
          <a:off x="905091" y="3679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MLP</a:t>
          </a:r>
          <a:endParaRPr lang="en-US" sz="1900" kern="1200"/>
        </a:p>
      </dsp:txBody>
      <dsp:txXfrm>
        <a:off x="905091" y="3679"/>
        <a:ext cx="6107278" cy="783628"/>
      </dsp:txXfrm>
    </dsp:sp>
    <dsp:sp modelId="{E6AD3094-794C-41C0-9D25-E4BEAE84812C}">
      <dsp:nvSpPr>
        <dsp:cNvPr id="0" name=""/>
        <dsp:cNvSpPr/>
      </dsp:nvSpPr>
      <dsp:spPr>
        <a:xfrm>
          <a:off x="0" y="983215"/>
          <a:ext cx="7012370" cy="783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ADA251-C5B5-44FF-AA3F-236FC92003AE}">
      <dsp:nvSpPr>
        <dsp:cNvPr id="0" name=""/>
        <dsp:cNvSpPr/>
      </dsp:nvSpPr>
      <dsp:spPr>
        <a:xfrm>
          <a:off x="237047" y="1159531"/>
          <a:ext cx="430995" cy="430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ECC7B-FDCC-48E9-B6E8-A15ED1434621}">
      <dsp:nvSpPr>
        <dsp:cNvPr id="0" name=""/>
        <dsp:cNvSpPr/>
      </dsp:nvSpPr>
      <dsp:spPr>
        <a:xfrm>
          <a:off x="905091" y="983215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Basic features:</a:t>
          </a:r>
          <a:endParaRPr lang="en-US" sz="1900" kern="1200"/>
        </a:p>
      </dsp:txBody>
      <dsp:txXfrm>
        <a:off x="905091" y="983215"/>
        <a:ext cx="6107278" cy="783628"/>
      </dsp:txXfrm>
    </dsp:sp>
    <dsp:sp modelId="{22D6F785-77F4-441E-802E-33A2C99988FC}">
      <dsp:nvSpPr>
        <dsp:cNvPr id="0" name=""/>
        <dsp:cNvSpPr/>
      </dsp:nvSpPr>
      <dsp:spPr>
        <a:xfrm>
          <a:off x="0" y="1962751"/>
          <a:ext cx="7012370" cy="7836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F9C08-F1B6-4964-B8C0-F7022308E62B}">
      <dsp:nvSpPr>
        <dsp:cNvPr id="0" name=""/>
        <dsp:cNvSpPr/>
      </dsp:nvSpPr>
      <dsp:spPr>
        <a:xfrm>
          <a:off x="237047" y="2139067"/>
          <a:ext cx="430995" cy="430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6D268-037B-4101-85D7-0393B75F0274}">
      <dsp:nvSpPr>
        <dsp:cNvPr id="0" name=""/>
        <dsp:cNvSpPr/>
      </dsp:nvSpPr>
      <dsp:spPr>
        <a:xfrm>
          <a:off x="905091" y="1962751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</a:t>
          </a:r>
          <a:r>
            <a:rPr lang="zh-CN" sz="1900" kern="1200"/>
            <a:t>、</a:t>
          </a:r>
          <a:r>
            <a:rPr lang="en-US" sz="1900" kern="1200"/>
            <a:t>Each neuron in the network includes an activation function that is differentiable .</a:t>
          </a:r>
        </a:p>
      </dsp:txBody>
      <dsp:txXfrm>
        <a:off x="905091" y="1962751"/>
        <a:ext cx="6107278" cy="783628"/>
      </dsp:txXfrm>
    </dsp:sp>
    <dsp:sp modelId="{7A6F6AE2-F877-4239-922A-4F66637F7A95}">
      <dsp:nvSpPr>
        <dsp:cNvPr id="0" name=""/>
        <dsp:cNvSpPr/>
      </dsp:nvSpPr>
      <dsp:spPr>
        <a:xfrm>
          <a:off x="0" y="2942287"/>
          <a:ext cx="7012370" cy="7836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E8531-549D-4181-8724-1C6749267C98}">
      <dsp:nvSpPr>
        <dsp:cNvPr id="0" name=""/>
        <dsp:cNvSpPr/>
      </dsp:nvSpPr>
      <dsp:spPr>
        <a:xfrm>
          <a:off x="237047" y="3118603"/>
          <a:ext cx="430995" cy="430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2B99B-14AD-40BB-91BA-C68121242E65}">
      <dsp:nvSpPr>
        <dsp:cNvPr id="0" name=""/>
        <dsp:cNvSpPr/>
      </dsp:nvSpPr>
      <dsp:spPr>
        <a:xfrm>
          <a:off x="905091" y="2942287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</a:t>
          </a:r>
          <a:r>
            <a:rPr lang="zh-CN" sz="1900" kern="1200"/>
            <a:t>、</a:t>
          </a:r>
          <a:r>
            <a:rPr lang="en-US" sz="1900" kern="1200"/>
            <a:t>The network contains one or more hidden layers.</a:t>
          </a:r>
        </a:p>
      </dsp:txBody>
      <dsp:txXfrm>
        <a:off x="905091" y="2942287"/>
        <a:ext cx="6107278" cy="783628"/>
      </dsp:txXfrm>
    </dsp:sp>
    <dsp:sp modelId="{FC775BBD-1F1C-429D-AE97-9B87663DD03C}">
      <dsp:nvSpPr>
        <dsp:cNvPr id="0" name=""/>
        <dsp:cNvSpPr/>
      </dsp:nvSpPr>
      <dsp:spPr>
        <a:xfrm>
          <a:off x="0" y="3921823"/>
          <a:ext cx="7012370" cy="7836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BC95E-5EA9-466F-87A3-A8DAB04B737C}">
      <dsp:nvSpPr>
        <dsp:cNvPr id="0" name=""/>
        <dsp:cNvSpPr/>
      </dsp:nvSpPr>
      <dsp:spPr>
        <a:xfrm>
          <a:off x="237047" y="4098139"/>
          <a:ext cx="430995" cy="4309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18156-CB06-450C-A1C1-69B47982E361}">
      <dsp:nvSpPr>
        <dsp:cNvPr id="0" name=""/>
        <dsp:cNvSpPr/>
      </dsp:nvSpPr>
      <dsp:spPr>
        <a:xfrm>
          <a:off x="905091" y="3921823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</a:t>
          </a:r>
          <a:r>
            <a:rPr lang="zh-CN" sz="1900" kern="1200"/>
            <a:t>、</a:t>
          </a:r>
          <a:r>
            <a:rPr lang="en-US" sz="1900" kern="1200"/>
            <a:t>The network exhibits a high degree of connectivity</a:t>
          </a:r>
          <a:r>
            <a:rPr lang="en-US" sz="1900" b="1" kern="1200"/>
            <a:t>.</a:t>
          </a:r>
          <a:endParaRPr lang="en-US" sz="1900" kern="1200"/>
        </a:p>
      </dsp:txBody>
      <dsp:txXfrm>
        <a:off x="905091" y="3921823"/>
        <a:ext cx="6107278" cy="783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8/20/19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7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30" y="1861441"/>
            <a:ext cx="10327340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2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013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tif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yann.lecun.com/exdb/mnis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800">
                <a:solidFill>
                  <a:srgbClr val="FFFFFF"/>
                </a:solidFill>
              </a:rPr>
              <a:t>Research on MNIST handwritten digits dataset by applying MLP</a:t>
            </a:r>
            <a:br>
              <a:rPr lang="zh-CN" altLang="zh-CN" sz="3800">
                <a:solidFill>
                  <a:srgbClr val="FFFFFF"/>
                </a:solidFill>
              </a:rPr>
            </a:br>
            <a:br>
              <a:rPr lang="en-US" altLang="zh-CN" sz="3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8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7574507" cy="16409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Presenter:  </a:t>
            </a:r>
            <a:r>
              <a:rPr lang="en-US" altLang="zh-CN" sz="3200">
                <a:solidFill>
                  <a:srgbClr val="FFFFFF"/>
                </a:solidFill>
              </a:rPr>
              <a:t>Dongxiao Ma</a:t>
            </a:r>
            <a:endParaRPr lang="en-US" sz="32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Major: Mechanical and Aerospace Engineering </a:t>
            </a:r>
          </a:p>
        </p:txBody>
      </p:sp>
    </p:spTree>
    <p:extLst>
      <p:ext uri="{BB962C8B-B14F-4D97-AF65-F5344CB8AC3E}">
        <p14:creationId xmlns:p14="http://schemas.microsoft.com/office/powerpoint/2010/main" val="425913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altLang="zh-CN" sz="3000">
                <a:solidFill>
                  <a:srgbClr val="FFFFFF"/>
                </a:solidFill>
              </a:rPr>
              <a:t>The MLP architecture and data processing</a:t>
            </a:r>
            <a:br>
              <a:rPr lang="en-US" altLang="zh-CN" sz="3000">
                <a:solidFill>
                  <a:srgbClr val="FFFFFF"/>
                </a:solidFill>
              </a:rPr>
            </a:b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 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Data processing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MLP does not recognize such things as ‘2D’.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It means the input data must be a vector. Instead of several 28 * 28 pixels image, we translate them that are all same length 784 (28 *28 = 784).</a:t>
            </a:r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09C07AEB-24E2-BE44-B11D-64A3DBE2CA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93934" y="5031653"/>
            <a:ext cx="7069455" cy="7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000">
                <a:solidFill>
                  <a:srgbClr val="FFFFFF"/>
                </a:solidFill>
              </a:rPr>
              <a:t>One-hot encoded labels, SoftMax activation function and cross entropy loss function</a:t>
            </a:r>
            <a:br>
              <a:rPr lang="en-US" altLang="zh-CN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 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One-hot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Roboto"/>
              </a:rPr>
              <a:t>The MNIST labels, which are just numbers (and numbers can take any value), are not categorical.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Roboto"/>
              </a:rPr>
              <a:t>Thus, when we’re making predictions about categorical data (as opposed to values from a continuous range), the best practice is to use the ‘one - hot’ encoded vector. 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6DBC3F63-86AD-F946-ADC5-57439B55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774" y="5238504"/>
            <a:ext cx="7594440" cy="7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6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FF"/>
                </a:solidFill>
              </a:rPr>
              <a:t>One-hot encoded labels, SoftMax activation function and cross entropy loss function</a:t>
            </a:r>
            <a:br>
              <a:rPr lang="en-US" altLang="zh-CN" sz="2800">
                <a:solidFill>
                  <a:srgbClr val="FFFFFF"/>
                </a:solidFill>
              </a:rPr>
            </a:br>
            <a:br>
              <a:rPr lang="en-US" altLang="zh-CN" sz="2800">
                <a:solidFill>
                  <a:srgbClr val="FFFFFF"/>
                </a:solidFill>
              </a:rPr>
            </a:br>
            <a:br>
              <a:rPr lang="en-US" sz="28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 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/>
              <a:t>One-hot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For example, we create a vector as long as the number of categories we have, and force the model to set exactly one of the positions in the vector to 1 and the rest to 0.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597AA-45C3-40CC-B101-BE75BA44D4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75266" y="4149588"/>
            <a:ext cx="3956804" cy="2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FF"/>
                </a:solidFill>
              </a:rPr>
              <a:t>One-hot encoded labels, SoftMax activation function and cross entropy loss function</a:t>
            </a:r>
            <a:br>
              <a:rPr lang="en-US" altLang="zh-CN" sz="2800">
                <a:solidFill>
                  <a:srgbClr val="FFFFFF"/>
                </a:solidFill>
              </a:rPr>
            </a:br>
            <a:br>
              <a:rPr lang="en-US" altLang="zh-CN" sz="2800">
                <a:solidFill>
                  <a:srgbClr val="FFFFFF"/>
                </a:solidFill>
              </a:rPr>
            </a:br>
            <a:br>
              <a:rPr lang="en-US" sz="28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 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/>
              <a:t>Softmax activation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output layer data through the </a:t>
            </a:r>
            <a:r>
              <a:rPr lang="en-US" dirty="0" err="1"/>
              <a:t>softmax</a:t>
            </a:r>
            <a:r>
              <a:rPr lang="en-US" dirty="0"/>
              <a:t> activation function will become the probabilities.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057056E-7E92-4E83-AEC1-4D7D8B00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4267" y="4149588"/>
            <a:ext cx="5138802" cy="21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5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FFF"/>
                </a:solidFill>
              </a:rPr>
              <a:t>One-hot encoded labels, SoftMax activation function and cross entropy loss function</a:t>
            </a:r>
            <a:br>
              <a:rPr lang="en-US" altLang="zh-CN" sz="2800">
                <a:solidFill>
                  <a:srgbClr val="FFFFFF"/>
                </a:solidFill>
              </a:rPr>
            </a:br>
            <a:br>
              <a:rPr lang="en-US" altLang="zh-CN" sz="2800">
                <a:solidFill>
                  <a:srgbClr val="FFFFFF"/>
                </a:solidFill>
              </a:rPr>
            </a:br>
            <a:br>
              <a:rPr lang="en-US" sz="2800">
                <a:solidFill>
                  <a:srgbClr val="FFFFFF"/>
                </a:solidFill>
              </a:rPr>
            </a:br>
            <a:r>
              <a:rPr lang="en-US" sz="2800">
                <a:solidFill>
                  <a:srgbClr val="FFFFFF"/>
                </a:solidFill>
              </a:rPr>
              <a:t> 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/>
              <a:t>Cross entropy-</a:t>
            </a:r>
            <a:r>
              <a:rPr lang="en-US" altLang="zh-CN"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b="1"/>
              <a:t>Kullback-Leibler Divergence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Before </a:t>
            </a: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we talk about the cross entropy, we have to introduce some background knowledge like the Kullback-Leibler Divergence, which is used to measure the distance of two distributions.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43A64-D8BB-4AA5-9171-63ECF912B3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24551" y="4149588"/>
            <a:ext cx="5858235" cy="21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BE3F43-64E4-4017-8E02-5D50E5D9D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6D7C68-3816-4ECC-B555-91000894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DC1F75-C028-490D-92A6-F0145FDD8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B186E6-1DB0-4F34-BE3D-7CC976A3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9D012A-EDCB-4157-B8DA-1C425D9FE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643" y="641102"/>
            <a:ext cx="3695019" cy="1834053"/>
          </a:xfrm>
          <a:prstGeom prst="rect">
            <a:avLst/>
          </a:prstGeom>
          <a:noFill/>
          <a:ln w="1270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05E2B-B3DF-46C6-849F-827B43220B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9820" y="931036"/>
            <a:ext cx="3342404" cy="12534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731E598-F84A-41D4-873C-1BA1A39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172" y="2587223"/>
            <a:ext cx="3695019" cy="1834053"/>
          </a:xfrm>
          <a:prstGeom prst="rect">
            <a:avLst/>
          </a:prstGeom>
          <a:noFill/>
          <a:ln w="1270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66D2B3-0F1E-40D0-964E-5D185CC608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9819" y="3157765"/>
            <a:ext cx="3342405" cy="6958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DEEFEFF-3F55-4B78-B0EC-F6326827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171" y="4561134"/>
            <a:ext cx="3695019" cy="1834053"/>
          </a:xfrm>
          <a:prstGeom prst="rect">
            <a:avLst/>
          </a:prstGeom>
          <a:noFill/>
          <a:ln w="1270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FC2638-37A7-4852-8E79-D4B2120B06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1167" y="5226378"/>
            <a:ext cx="3342405" cy="49300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EFFCCDB-505A-43A4-AE0D-3E230F60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14407"/>
            <a:ext cx="7507794" cy="578078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850" y="811690"/>
            <a:ext cx="7208958" cy="11259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300">
                <a:solidFill>
                  <a:srgbClr val="FFFFFF"/>
                </a:solidFill>
              </a:rPr>
              <a:t>One-hot encoded labels, SoftMax activation function and cross entropy loss function</a:t>
            </a:r>
            <a:br>
              <a:rPr lang="en-US" altLang="zh-CN" sz="1300">
                <a:solidFill>
                  <a:srgbClr val="FFFFFF"/>
                </a:solidFill>
              </a:rPr>
            </a:br>
            <a:br>
              <a:rPr lang="en-US" altLang="zh-CN" sz="1300">
                <a:solidFill>
                  <a:srgbClr val="FFFFFF"/>
                </a:solidFill>
              </a:rPr>
            </a:br>
            <a:br>
              <a:rPr lang="en-US" sz="1300">
                <a:solidFill>
                  <a:srgbClr val="FFFFFF"/>
                </a:solidFill>
              </a:rPr>
            </a:br>
            <a:r>
              <a:rPr lang="en-US" sz="1300">
                <a:solidFill>
                  <a:srgbClr val="FFFFFF"/>
                </a:solidFill>
              </a:rPr>
              <a:t> 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849" y="2180496"/>
            <a:ext cx="7208957" cy="4045683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873624"/>
              </a:buClr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FFFFFF"/>
                </a:solidFill>
              </a:rPr>
              <a:t>Cross entropy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In function two, the H(p) means the entropy, we estimate there are two distributions, the cross entropy of them in the given sample space can be defined as 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107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551" y="212910"/>
            <a:ext cx="7756263" cy="67375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2800" dirty="0"/>
              <a:t>One-hot encoded labels, SoftMax activation function and cross entropy loss function</a:t>
            </a:r>
            <a:br>
              <a:rPr lang="en-US" altLang="zh-CN" sz="2800" dirty="0"/>
            </a:br>
            <a:br>
              <a:rPr lang="en-US" altLang="zh-CN" sz="2800" dirty="0"/>
            </a:br>
            <a:br>
              <a:rPr lang="en-US" sz="2800" dirty="0"/>
            </a:br>
            <a:r>
              <a:rPr lang="en-US" sz="2800" dirty="0"/>
              <a:t> 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782" y="1234882"/>
            <a:ext cx="8046436" cy="22908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b="1" dirty="0"/>
              <a:t>Cross entropy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Back to our MLP,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the true label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 can be seen as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p(x) 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and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predicted label (output layer)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 is q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(x)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, after the one-hot encoded version transfer, it becomes a vector with ten features like</a:t>
            </a:r>
            <a:r>
              <a:rPr lang="en-US" altLang="zh-CN" sz="1400" dirty="0">
                <a:latin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[0. 0. 0. 0. 0. 1. 0. 0. 0. 0.],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the sum of the probability is 1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, [0. 0. 0. 0. 0. 1. 0. 0. 0. 0.] shows it belongs to class 5, meanwhile, data go through the SoftMax classifier is also a probability distribution, this is the output layer, it may look like [0.05, 0.06, 0.06, 0.22, 0.51, 0.13, 0.01, 0.02, 0.03, 0.15], the sum of [0.05, 0.06, 0.06, 0.22, 0.51, 0.13, 0.01, 0.02, 0.03, 0.15] is 1 as well. By putting these two one-dimension vectors into the cross entropy function, we can get the value of the cross entropy,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the smaller</a:t>
            </a:r>
            <a:r>
              <a:rPr lang="en-US" altLang="zh-CN" sz="1400" dirty="0">
                <a:latin typeface="Times New Roman" panose="02020603050405020304" pitchFamily="18" charset="0"/>
                <a:ea typeface="等线" panose="02010600030101010101" pitchFamily="2" charset="-122"/>
              </a:rPr>
              <a:t> means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the higher match accuracy between the prediction and the truth.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A426F30-B9DB-BC42-BF74-D42E3F4778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55793" y="3873910"/>
            <a:ext cx="2734310" cy="5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 b="0">
                <a:solidFill>
                  <a:schemeClr val="tx1"/>
                </a:solidFill>
                <a:latin typeface="+mj-lt"/>
                <a:cs typeface="+mj-cs"/>
              </a:rPr>
              <a:t>Visualization of accuracy and loss for the training dataset evaluation</a:t>
            </a:r>
            <a:br>
              <a:rPr lang="en-US" altLang="zh-CN" sz="3300" b="0">
                <a:solidFill>
                  <a:schemeClr val="tx1"/>
                </a:solidFill>
                <a:latin typeface="+mj-lt"/>
                <a:cs typeface="+mj-cs"/>
              </a:rPr>
            </a:br>
            <a:br>
              <a:rPr lang="en-US" altLang="zh-CN" sz="3300" b="0">
                <a:solidFill>
                  <a:schemeClr val="tx1"/>
                </a:solidFill>
                <a:latin typeface="+mj-lt"/>
                <a:cs typeface="+mj-cs"/>
              </a:rPr>
            </a:br>
            <a:endParaRPr lang="en-US" sz="3300" b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236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cap="all">
                <a:solidFill>
                  <a:schemeClr val="accent1"/>
                </a:solidFill>
                <a:latin typeface="+mn-lt"/>
                <a:cs typeface="+mn-cs"/>
              </a:rPr>
              <a:t>MLP which has 5 hidden layers with 10 neurons each layer</a:t>
            </a:r>
            <a:endParaRPr lang="en-US" sz="2000" cap="all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962F3C-63A0-4FE1-81DA-5B6B89CE41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5" y="721201"/>
            <a:ext cx="6253164" cy="5434993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C08C60D-C8A8-493E-97CA-D5A17026A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332" y="3965061"/>
            <a:ext cx="14038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48F585C-08AF-4301-A018-8027F9918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9" y="4257588"/>
            <a:ext cx="114211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591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B34D440-E359-4CB9-B8E8-81977A86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1957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911E3-B7BC-4E70-B5E1-FED8729491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7" y="655094"/>
            <a:ext cx="3217333" cy="241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9A0F2-B451-49CA-B7B7-7F0E639AAD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7" y="3789926"/>
            <a:ext cx="3217333" cy="24107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8FC14-B788-4FBC-9C5E-BC4892F5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06" y="0"/>
            <a:ext cx="7571045" cy="6858000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707" y="578599"/>
            <a:ext cx="6400367" cy="13100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200">
                <a:solidFill>
                  <a:srgbClr val="FFFFFF"/>
                </a:solidFill>
              </a:rPr>
              <a:t>Visualization of accuracy and loss for the training dataset evaluation</a:t>
            </a:r>
            <a:br>
              <a:rPr lang="en-US" altLang="zh-CN" sz="2200">
                <a:solidFill>
                  <a:srgbClr val="FFFFFF"/>
                </a:solidFill>
              </a:rPr>
            </a:br>
            <a:br>
              <a:rPr lang="en-US" altLang="zh-CN" sz="2200">
                <a:solidFill>
                  <a:srgbClr val="FFFFFF"/>
                </a:solidFill>
              </a:rPr>
            </a:b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90" y="2194527"/>
            <a:ext cx="6397545" cy="406167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MLP which has 5 hidden layers with 10 neurons each layer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08C60D-C8A8-493E-97CA-D5A17026A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332" y="3965061"/>
            <a:ext cx="14038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48F585C-08AF-4301-A018-8027F9918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9" y="4257588"/>
            <a:ext cx="114211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11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 b="0">
                <a:solidFill>
                  <a:schemeClr val="tx1"/>
                </a:solidFill>
                <a:latin typeface="+mj-lt"/>
                <a:cs typeface="+mj-cs"/>
              </a:rPr>
              <a:t>Visualization of accuracy and loss for the training dataset evaluation</a:t>
            </a:r>
            <a:br>
              <a:rPr lang="en-US" altLang="zh-CN" sz="3300" b="0">
                <a:solidFill>
                  <a:schemeClr val="tx1"/>
                </a:solidFill>
                <a:latin typeface="+mj-lt"/>
                <a:cs typeface="+mj-cs"/>
              </a:rPr>
            </a:br>
            <a:br>
              <a:rPr lang="en-US" altLang="zh-CN" sz="3300" b="0">
                <a:solidFill>
                  <a:schemeClr val="tx1"/>
                </a:solidFill>
                <a:latin typeface="+mj-lt"/>
                <a:cs typeface="+mj-cs"/>
              </a:rPr>
            </a:br>
            <a:endParaRPr lang="en-US" sz="3300" b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236" y="4739780"/>
            <a:ext cx="3511233" cy="11470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900" b="1" cap="all">
                <a:solidFill>
                  <a:schemeClr val="accent1"/>
                </a:solidFill>
                <a:latin typeface="+mn-lt"/>
                <a:cs typeface="+mn-cs"/>
              </a:rPr>
              <a:t>MLP which has 5 hidden layers with 1024 neurons each layer</a:t>
            </a:r>
            <a:endParaRPr lang="en-US" sz="1900" cap="all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7ACCF-5196-43A0-B2F7-842B625C79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5" y="721600"/>
            <a:ext cx="6253164" cy="5434195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6C08C60D-C8A8-493E-97CA-D5A17026A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332" y="3965061"/>
            <a:ext cx="14038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48F585C-08AF-4301-A018-8027F9918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9" y="4257588"/>
            <a:ext cx="114211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59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Contents</a:t>
            </a:r>
            <a:b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1FF5FF52-C42D-4CCD-B00F-A4ACD335B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095221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611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B34D440-E359-4CB9-B8E8-81977A86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1957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B6656-12B4-4273-98DD-83654124DA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7" y="658170"/>
            <a:ext cx="3217333" cy="2409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F5E956-A159-4EA5-80C6-4A405EE649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7" y="3790794"/>
            <a:ext cx="3217333" cy="24089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8FC14-B788-4FBC-9C5E-BC4892F5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06" y="0"/>
            <a:ext cx="7571045" cy="6858000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707" y="578599"/>
            <a:ext cx="6400367" cy="13100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200">
                <a:solidFill>
                  <a:srgbClr val="FFFFFF"/>
                </a:solidFill>
              </a:rPr>
              <a:t>Visualization of accuracy and loss for the training dataset evaluation</a:t>
            </a:r>
            <a:br>
              <a:rPr lang="en-US" altLang="zh-CN" sz="2200">
                <a:solidFill>
                  <a:srgbClr val="FFFFFF"/>
                </a:solidFill>
              </a:rPr>
            </a:br>
            <a:br>
              <a:rPr lang="en-US" altLang="zh-CN" sz="2200">
                <a:solidFill>
                  <a:srgbClr val="FFFFFF"/>
                </a:solidFill>
              </a:rPr>
            </a:b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90" y="2194527"/>
            <a:ext cx="6397545" cy="406167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MLP which has 5 hidden layers with 1024 neurons each layer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C08C60D-C8A8-493E-97CA-D5A17026A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7332" y="3965061"/>
            <a:ext cx="14038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48F585C-08AF-4301-A018-8027F9918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289" y="4257588"/>
            <a:ext cx="114211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709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C5F76D-932B-814F-B7CC-86B440584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5600">
                <a:solidFill>
                  <a:srgbClr val="FFFFFF"/>
                </a:solidFill>
              </a:rPr>
              <a:t>Hand Written Digit Recognition Based on Support Vector Matrix</a:t>
            </a:r>
            <a:r>
              <a:rPr lang="zh-CN" altLang="zh-CN" sz="5600">
                <a:solidFill>
                  <a:srgbClr val="FFFFFF"/>
                </a:solidFill>
              </a:rPr>
              <a:t> </a:t>
            </a:r>
            <a:endParaRPr kumimoji="1" lang="zh-CN" altLang="en-US" sz="5600">
              <a:solidFill>
                <a:srgbClr val="FFFFFF"/>
              </a:solidFill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5BD36A-2030-E346-BEBE-FB0FB4142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7574507" cy="1640983"/>
          </a:xfrm>
        </p:spPr>
        <p:txBody>
          <a:bodyPr anchor="t">
            <a:normAutofit/>
          </a:bodyPr>
          <a:lstStyle/>
          <a:p>
            <a:r>
              <a:rPr kumimoji="1" lang="en-US" altLang="zh-CN" sz="3200">
                <a:solidFill>
                  <a:srgbClr val="FFFFFF"/>
                </a:solidFill>
              </a:rPr>
              <a:t>Chen-Yin Yu</a:t>
            </a:r>
            <a:endParaRPr kumimoji="1" lang="zh-CN" altLang="en-US"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24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D590D7-2C1A-FD42-AB1F-5B251E38B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745" y="1005840"/>
            <a:ext cx="6828909" cy="4805025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Store and Visualize the Dataset</a:t>
            </a:r>
            <a:endParaRPr kumimoji="1" lang="zh-CN" altLang="en-US" sz="6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7D8F36-7176-7C4D-940A-11B626363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007618"/>
            <a:ext cx="3303863" cy="4801468"/>
          </a:xfrm>
        </p:spPr>
        <p:txBody>
          <a:bodyPr anchor="ctr">
            <a:normAutofit/>
          </a:bodyPr>
          <a:lstStyle/>
          <a:p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visualize the Mnist data</a:t>
            </a:r>
            <a:r>
              <a:rPr lang="zh-CN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read as numpy &amp; save  as csv format</a:t>
            </a:r>
            <a:r>
              <a:rPr lang="zh-CN" altLang="zh-CN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kumimoji="1"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754768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0679E2-68F3-4D6C-AF86-31979707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27263" y="2328256"/>
            <a:ext cx="0" cy="2160193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950032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52B29F-0FEC-7B4C-BF7A-9516FA845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2" y="4082354"/>
            <a:ext cx="2199887" cy="14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3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9080B67-B754-42DD-A48D-9F9825B8B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D1230F-A795-4397-9AB6-7FDC98B72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182216-581B-4394-806B-79D6D406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678ABD2-2F95-4A50-936B-1A18BD7ED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C27EDFD-C02F-4070-BDA1-2A074624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9348EB-CF1D-FC47-8E3F-E50C5C2F2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189" y="1209184"/>
            <a:ext cx="3089189" cy="4734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8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Support Vector Matrix</a:t>
            </a:r>
            <a:endParaRPr kumimoji="1" lang="en-US" altLang="zh-CN" sz="2800" b="0" kern="1200" cap="all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4C78D19-92E9-4BAF-986C-B007349BE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片包含 文字&#10;&#10;描述已自动生成">
            <a:extLst>
              <a:ext uri="{FF2B5EF4-FFF2-40B4-BE49-F238E27FC236}">
                <a16:creationId xmlns:a16="http://schemas.microsoft.com/office/drawing/2014/main" id="{1012979F-1F43-234C-95AA-9B6093A65E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48" y="780711"/>
            <a:ext cx="1804423" cy="2167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F28C04-71A9-744D-BE8F-BC9C6B91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4" y="798102"/>
            <a:ext cx="2810567" cy="215008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EEF1D81-170C-4CAD-9246-D18D8D450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BD94D1-6757-FA42-BE99-C10D23A74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1870" y="3425295"/>
            <a:ext cx="6864154" cy="28004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two-class classifier 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the separation hyperplane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is the Lagrange factor 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is the number of samples 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96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图片 7" descr="图片包含 文字, 照片, 地图&#10;&#10;描述已自动生成">
            <a:extLst>
              <a:ext uri="{FF2B5EF4-FFF2-40B4-BE49-F238E27FC236}">
                <a16:creationId xmlns:a16="http://schemas.microsoft.com/office/drawing/2014/main" id="{D56389D5-B9AA-2845-B97E-5055DBEC22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43504" y="869586"/>
            <a:ext cx="3910924" cy="30114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9348EB-CF1D-FC47-8E3F-E50C5C2F2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0" y="4319752"/>
            <a:ext cx="10947620" cy="115595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Linear Support Vector Matrix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1BD94D1-6757-FA42-BE99-C10D23A7455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7120" y="5475712"/>
                <a:ext cx="10947620" cy="47609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zh-CN" sz="1000" dirty="0">
                    <a:solidFill>
                      <a:srgbClr val="FFFFFF">
                        <a:alpha val="75000"/>
                      </a:srgbClr>
                    </a:solidFill>
                  </a:rPr>
                  <a:t>slack variable  </a:t>
                </a:r>
                <a14:m>
                  <m:oMath xmlns:m="http://schemas.openxmlformats.org/officeDocument/2006/math">
                    <m:r>
                      <a:rPr lang="en-US" altLang="zh-CN" sz="1000" i="1" smtClean="0">
                        <a:solidFill>
                          <a:srgbClr val="FFFFFF">
                            <a:alpha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altLang="zh-CN" sz="1000" b="0" i="1" smtClean="0">
                        <a:solidFill>
                          <a:srgbClr val="FFFFFF">
                            <a:alpha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 </m:t>
                    </m:r>
                  </m:oMath>
                </a14:m>
                <a:r>
                  <a:rPr kumimoji="1" lang="en-US" altLang="zh-CN" sz="1000" dirty="0">
                    <a:solidFill>
                      <a:srgbClr val="FFFFFF">
                        <a:alpha val="75000"/>
                      </a:srgbClr>
                    </a:solidFill>
                  </a:rPr>
                  <a:t>C is  penalty parameter. </a:t>
                </a:r>
              </a:p>
              <a:p>
                <a:pPr>
                  <a:lnSpc>
                    <a:spcPct val="90000"/>
                  </a:lnSpc>
                </a:pPr>
                <a:r>
                  <a:rPr kumimoji="1" lang="en-US" altLang="zh-CN" sz="1000" dirty="0">
                    <a:solidFill>
                      <a:srgbClr val="FFFFFF">
                        <a:alpha val="75000"/>
                      </a:srgbClr>
                    </a:solidFill>
                  </a:rPr>
                  <a:t>The objective function needs to pay C for each </a:t>
                </a:r>
                <a14:m>
                  <m:oMath xmlns:m="http://schemas.openxmlformats.org/officeDocument/2006/math">
                    <m:r>
                      <a:rPr lang="en-US" altLang="zh-CN" sz="1000" i="1">
                        <a:solidFill>
                          <a:srgbClr val="FFFFFF">
                            <a:alpha val="75000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endParaRPr kumimoji="1" lang="zh-CN" altLang="en-US" sz="1000" dirty="0">
                  <a:solidFill>
                    <a:srgbClr val="FFFFFF">
                      <a:alpha val="75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" name="副标题 2">
                <a:extLst>
                  <a:ext uri="{FF2B5EF4-FFF2-40B4-BE49-F238E27FC236}">
                    <a16:creationId xmlns:a16="http://schemas.microsoft.com/office/drawing/2014/main" id="{81BD94D1-6757-FA42-BE99-C10D23A74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7120" y="5475712"/>
                <a:ext cx="10947620" cy="476099"/>
              </a:xfrm>
              <a:blipFill>
                <a:blip r:embed="rId3"/>
                <a:stretch>
                  <a:fillRect t="-2564"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图片 9" descr="图片包含 物体&#10;&#10;描述已自动生成">
            <a:extLst>
              <a:ext uri="{FF2B5EF4-FFF2-40B4-BE49-F238E27FC236}">
                <a16:creationId xmlns:a16="http://schemas.microsoft.com/office/drawing/2014/main" id="{C2E12EC3-1045-6B41-B562-67FAC644B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73" y="1148475"/>
            <a:ext cx="29464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图片 10">
            <a:extLst>
              <a:ext uri="{FF2B5EF4-FFF2-40B4-BE49-F238E27FC236}">
                <a16:creationId xmlns:a16="http://schemas.microsoft.com/office/drawing/2014/main" id="{A6830BE0-E93A-3547-9809-1E84917B2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73" y="1961275"/>
            <a:ext cx="29464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8" descr="图片包含 物体&#10;&#10;描述已自动生成">
            <a:extLst>
              <a:ext uri="{FF2B5EF4-FFF2-40B4-BE49-F238E27FC236}">
                <a16:creationId xmlns:a16="http://schemas.microsoft.com/office/drawing/2014/main" id="{26EDCE1D-A4B2-1549-9A07-0859109F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73" y="3205875"/>
            <a:ext cx="17399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4B152A-F99F-5C4F-98CA-2404F50B6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073" y="691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7C64E-63EE-0143-AB1E-58313861E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773" y="1961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82BD8B-F9D6-8149-B44A-320FF9B44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773" y="320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164E0C2B-B286-BA41-83FF-50C62B02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073" y="3802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6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B2EECC86-E4B0-3941-8CBD-99AC98E60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Support Vector Matrix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7435CA-3E2D-4C4D-B0C8-D29C731CE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Mapping function </a:t>
            </a:r>
            <a:r>
              <a:rPr kumimoji="1" lang="el-GR" altLang="zh-CN" dirty="0">
                <a:solidFill>
                  <a:srgbClr val="FFFFFF">
                    <a:alpha val="75000"/>
                  </a:srgbClr>
                </a:solidFill>
              </a:rPr>
              <a:t>φ(</a:t>
            </a:r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x)</a:t>
            </a:r>
          </a:p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Kernel function K(</a:t>
            </a:r>
            <a:r>
              <a:rPr kumimoji="1" lang="en-US" altLang="zh-CN" dirty="0" err="1">
                <a:solidFill>
                  <a:srgbClr val="FFFFFF">
                    <a:alpha val="75000"/>
                  </a:srgbClr>
                </a:solidFill>
              </a:rPr>
              <a:t>x,z</a:t>
            </a:r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)</a:t>
            </a:r>
            <a:endParaRPr kumimoji="1" lang="zh-CN" altLang="en-US" dirty="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4" name="图片 3" descr="图片包含 天空, 文字, 地图&#10;&#10;描述已自动生成">
            <a:extLst>
              <a:ext uri="{FF2B5EF4-FFF2-40B4-BE49-F238E27FC236}">
                <a16:creationId xmlns:a16="http://schemas.microsoft.com/office/drawing/2014/main" id="{FD108D0E-7F89-A844-972D-2E3C946C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053" y="1683649"/>
            <a:ext cx="6764864" cy="34669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4EFDE1-CF5C-E247-AC1E-C77DA817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043" y="5174351"/>
            <a:ext cx="1879600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F66C61-F6E1-E546-B5B3-448E57665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485" y="5174351"/>
            <a:ext cx="24606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55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092E2B-B981-4163-B096-0C0C06D46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B9E51-8600-44EB-8711-A624BF60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3B46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id="{AF86BFEA-5397-1146-B548-445BF7E4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28" y="1046755"/>
            <a:ext cx="3146191" cy="186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1">
            <a:extLst>
              <a:ext uri="{FF2B5EF4-FFF2-40B4-BE49-F238E27FC236}">
                <a16:creationId xmlns:a16="http://schemas.microsoft.com/office/drawing/2014/main" id="{30C81F25-3DC8-0F41-A0BA-ED03FB29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27" y="3882272"/>
            <a:ext cx="3146191" cy="22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96593A-C989-43FB-9E9F-EF593584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38175"/>
            <a:ext cx="7498616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C7023A-0C84-7B41-A4E0-C70423F3F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656292"/>
            <a:ext cx="6798608" cy="208586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Support Vector Matrix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EE63193-03E3-E54B-AD3A-6D9327661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742162"/>
            <a:ext cx="6798608" cy="173365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Kernel function replacement </a:t>
            </a:r>
            <a:r>
              <a:rPr kumimoji="1" lang="en-US" altLang="zh-CN" dirty="0" err="1">
                <a:solidFill>
                  <a:srgbClr val="FFFFFF">
                    <a:alpha val="75000"/>
                  </a:srgbClr>
                </a:solidFill>
              </a:rPr>
              <a:t>xi⋅xj</a:t>
            </a:r>
            <a:endParaRPr kumimoji="1" lang="zh-CN" altLang="en-US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87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CA59BF9-6B4A-4513-A761-F0F7B7651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949DA-AD3D-4D8C-8B43-091F8E8B2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199632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AAE564-1BB5-4C9F-815D-432D99AFB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10912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DB34C8E-19EE-4246-8A53-5C278DB44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428132-6C22-4848-A380-C760FBEA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65" y="1120281"/>
            <a:ext cx="5556167" cy="477830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F766FAB-51B8-4B1C-A418-CDF2F6C0F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285E8B5-BC6D-1C48-B9C0-54299F1E6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1934" y="1419225"/>
            <a:ext cx="4115917" cy="208586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Confusion Matrix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9AD5F2-6EBC-4042-B875-4E017F6B5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934" y="3690551"/>
            <a:ext cx="4115917" cy="154819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>
                    <a:alpha val="75000"/>
                  </a:srgbClr>
                </a:solidFill>
              </a:rPr>
              <a:t>row is true value</a:t>
            </a:r>
          </a:p>
          <a:p>
            <a:r>
              <a:rPr lang="en-US" altLang="zh-CN" dirty="0">
                <a:solidFill>
                  <a:srgbClr val="FFFFFF">
                    <a:alpha val="75000"/>
                  </a:srgbClr>
                </a:solidFill>
              </a:rPr>
              <a:t>column is the predicted value</a:t>
            </a:r>
            <a:r>
              <a:rPr lang="zh-CN" altLang="zh-CN" dirty="0">
                <a:solidFill>
                  <a:srgbClr val="FFFFFF">
                    <a:alpha val="75000"/>
                  </a:srgbClr>
                </a:solidFill>
              </a:rPr>
              <a:t> </a:t>
            </a:r>
            <a:endParaRPr kumimoji="1" lang="zh-CN" altLang="en-US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29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A59BF9-6B4A-4513-A761-F0F7B7651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C949DA-AD3D-4D8C-8B43-091F8E8B2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199632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AAE564-1BB5-4C9F-815D-432D99AFB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10912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DB34C8E-19EE-4246-8A53-5C278DB44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766FAB-51B8-4B1C-A418-CDF2F6C0F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FDE085-C69D-1842-B71C-5A64A308A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1934" y="1419225"/>
            <a:ext cx="4115917" cy="208586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Confusion Matrix Conclusion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961D56-79E9-3A45-90D1-0E8F46AC2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934" y="3690551"/>
            <a:ext cx="4115917" cy="1548199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Linear SVC</a:t>
            </a:r>
          </a:p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1 has the highest accuracy rate</a:t>
            </a:r>
          </a:p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5 has the lowest correct rate and is easily recognized as 0, 3, 8</a:t>
            </a:r>
          </a:p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9</a:t>
            </a:r>
            <a:r>
              <a:rPr kumimoji="1" lang="zh-CN" altLang="en-US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is easily identified as 4</a:t>
            </a:r>
            <a:r>
              <a:rPr kumimoji="1" lang="zh-CN" altLang="en-US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&amp;</a:t>
            </a:r>
            <a:r>
              <a:rPr kumimoji="1" lang="zh-CN" altLang="en-US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7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048544-051D-9E4E-8613-CAF950A7F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3" y="708025"/>
            <a:ext cx="54991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97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A59BF9-6B4A-4513-A761-F0F7B7651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C949DA-AD3D-4D8C-8B43-091F8E8B2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199632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AAE564-1BB5-4C9F-815D-432D99AFB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10912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DB34C8E-19EE-4246-8A53-5C278DB44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9CAFE0-C1A9-A54C-8BC0-65303846C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2" y="959907"/>
            <a:ext cx="5311513" cy="50990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766FAB-51B8-4B1C-A418-CDF2F6C0F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FDE085-C69D-1842-B71C-5A64A308A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1934" y="1419225"/>
            <a:ext cx="4115917" cy="208586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Confusion Matrix Conclusion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961D56-79E9-3A45-90D1-0E8F46AC2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1934" y="3690551"/>
            <a:ext cx="4115917" cy="1548199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SVC</a:t>
            </a:r>
          </a:p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not much difference on</a:t>
            </a:r>
            <a:r>
              <a:rPr kumimoji="1" lang="zh-CN" altLang="en-US" dirty="0">
                <a:solidFill>
                  <a:srgbClr val="FFFFFF">
                    <a:alpha val="75000"/>
                  </a:srgbClr>
                </a:solidFill>
              </a:rPr>
              <a:t> </a:t>
            </a:r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0,1,2,7</a:t>
            </a:r>
          </a:p>
          <a:p>
            <a:r>
              <a:rPr kumimoji="1" lang="en-US" altLang="zh-CN" dirty="0">
                <a:solidFill>
                  <a:srgbClr val="FFFFFF">
                    <a:alpha val="75000"/>
                  </a:srgbClr>
                </a:solidFill>
              </a:rPr>
              <a:t>but the accuracy of other numbers has been greatly improved.</a:t>
            </a:r>
            <a:endParaRPr kumimoji="1" lang="zh-CN" altLang="en-US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41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Introduction     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MNIST handwritten digits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dirty="0"/>
              <a:t> </a:t>
            </a:r>
            <a:r>
              <a:rPr lang="en-US" altLang="zh-CN" dirty="0"/>
              <a:t>The MNIST dataset is a database of handwritten numbers that are 28 by 28 pixels and it contains 60k images in its training set,10k in testing set.</a:t>
            </a: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2B3B3DF-CFB2-4246-AB2F-31BA757120C0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19481"/>
            <a:ext cx="6735272" cy="5238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19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altLang="zh-CN" sz="2800">
                <a:solidFill>
                  <a:schemeClr val="bg1">
                    <a:lumMod val="85000"/>
                    <a:lumOff val="15000"/>
                  </a:schemeClr>
                </a:solidFill>
              </a:rPr>
              <a:t>Introduction</a:t>
            </a:r>
            <a:br>
              <a:rPr lang="en-US" altLang="zh-CN" sz="2800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 lang="en-US" sz="2800">
                <a:solidFill>
                  <a:schemeClr val="bg1">
                    <a:lumMod val="85000"/>
                    <a:lumOff val="15000"/>
                  </a:schemeClr>
                </a:solidFill>
              </a:rPr>
              <a:t>    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8FAB5BED-BE93-44AB-9A31-BBBCCA0C3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177227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5072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200">
                <a:solidFill>
                  <a:srgbClr val="FFFFFF"/>
                </a:solidFill>
              </a:rPr>
              <a:t>The MLP architecture and data processing</a:t>
            </a:r>
            <a:br>
              <a:rPr lang="en-US" altLang="zh-CN" sz="2200">
                <a:solidFill>
                  <a:srgbClr val="FFFFFF"/>
                </a:solidFill>
              </a:rPr>
            </a:br>
            <a:r>
              <a:rPr lang="en-US" sz="2200">
                <a:solidFill>
                  <a:srgbClr val="FFFFFF"/>
                </a:solidFill>
              </a:rPr>
              <a:t>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MLP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FFFF"/>
                </a:solidFill>
              </a:rPr>
              <a:t>A MLP consists of at least three layers of nodes: an input layer, a hidden layer and an output layer. It can distinguish data that is not linearly separable.</a:t>
            </a:r>
            <a:br>
              <a:rPr lang="en-US" altLang="zh-CN">
                <a:solidFill>
                  <a:srgbClr val="FFFFFF"/>
                </a:solidFill>
              </a:rPr>
            </a:br>
            <a:br>
              <a:rPr lang="en-US" altLang="zh-CN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97C38-C8ED-4487-816A-2D0C26D44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533091"/>
            <a:ext cx="6831503" cy="37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05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47700"/>
            <a:ext cx="3703320" cy="57428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solidFill>
                  <a:srgbClr val="FFFEFF"/>
                </a:solidFill>
              </a:rPr>
              <a:t>The MLP architecture and data processing</a:t>
            </a:r>
            <a:br>
              <a:rPr lang="en-US" altLang="zh-CN" sz="2800">
                <a:solidFill>
                  <a:srgbClr val="FFFEFF"/>
                </a:solidFill>
              </a:rPr>
            </a:br>
            <a:br>
              <a:rPr lang="en-US" sz="2800">
                <a:solidFill>
                  <a:srgbClr val="FFFEFF"/>
                </a:solidFill>
              </a:rPr>
            </a:br>
            <a:r>
              <a:rPr lang="en-US" sz="2800">
                <a:solidFill>
                  <a:srgbClr val="FFFEFF"/>
                </a:solidFill>
              </a:rPr>
              <a:t>         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EC930E8B-CABB-49C6-9609-F872BC043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FD211A8-7186-46C6-AC78-73F89CAA5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062204-EE69-489C-87C1-C1958C334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5" name="Content Placeholder 1">
            <a:extLst>
              <a:ext uri="{FF2B5EF4-FFF2-40B4-BE49-F238E27FC236}">
                <a16:creationId xmlns:a16="http://schemas.microsoft.com/office/drawing/2014/main" id="{A349C6EF-2911-4A64-B333-27E1F38762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414572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27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05AE9D6-D1E7-4F5D-986A-34E83751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900">
                <a:solidFill>
                  <a:srgbClr val="FFFFFF"/>
                </a:solidFill>
              </a:rPr>
              <a:t>The MLP architecture and data processing</a:t>
            </a:r>
            <a:br>
              <a:rPr lang="en-US" altLang="zh-CN" sz="1900">
                <a:solidFill>
                  <a:srgbClr val="FFFFFF"/>
                </a:solidFill>
              </a:rPr>
            </a:br>
            <a:br>
              <a:rPr lang="en-US" sz="1900">
                <a:solidFill>
                  <a:srgbClr val="FFFFFF"/>
                </a:solidFill>
              </a:rPr>
            </a:br>
            <a:r>
              <a:rPr lang="en-US" sz="1900">
                <a:solidFill>
                  <a:srgbClr val="FFFFFF"/>
                </a:solidFill>
              </a:rPr>
              <a:t>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MLP</a:t>
            </a:r>
            <a:endParaRPr lang="en-US" altLang="zh-CN" b="1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FFFF"/>
                </a:solidFill>
              </a:rPr>
              <a:t>Weight 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FFFF"/>
                </a:solidFill>
              </a:rPr>
              <a:t>If network has n units in layer i, m units in layer i+1, then  the weight matrix Wij will be of dimension m*(n+1)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CFCCB-7FBB-4392-95E5-502E3C25C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823430"/>
            <a:ext cx="6831503" cy="319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00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89458-0513-494A-8235-1E836E6B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534" y="447234"/>
            <a:ext cx="6479384" cy="3450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200">
                <a:solidFill>
                  <a:srgbClr val="FFFFFF"/>
                </a:solidFill>
              </a:rPr>
              <a:t>The MLP architecture and data processing</a:t>
            </a:r>
            <a:br>
              <a:rPr lang="en-US" altLang="zh-CN" sz="2200">
                <a:solidFill>
                  <a:srgbClr val="FFFFFF"/>
                </a:solidFill>
              </a:rPr>
            </a:b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FFFF"/>
                </a:solidFill>
              </a:rPr>
              <a:t>MLP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69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1B8D1-61E8-4107-97C3-E7C7883F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altLang="zh-CN" sz="3000">
                <a:solidFill>
                  <a:srgbClr val="FFFFFF"/>
                </a:solidFill>
              </a:rPr>
              <a:t>The MLP architecture and data processing</a:t>
            </a:r>
            <a:br>
              <a:rPr lang="en-US" altLang="zh-CN" sz="3000">
                <a:solidFill>
                  <a:srgbClr val="FFFFFF"/>
                </a:solidFill>
              </a:rPr>
            </a:b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         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F8C4B56-5A2A-464C-9FDC-7039D284B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 processing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The data can be gathered from the website 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http://yann.lecun.com/exdb/mnist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Thanks for the </a:t>
            </a:r>
            <a:r>
              <a:rPr lang="en-US" altLang="zh-CN" dirty="0" err="1"/>
              <a:t>Keras</a:t>
            </a:r>
            <a:r>
              <a:rPr lang="en-US" altLang="zh-CN" dirty="0"/>
              <a:t> library, the data has been collected and is already well-formatted for processing by applying two-line python codes.</a:t>
            </a:r>
            <a:br>
              <a:rPr lang="en-US" altLang="zh-CN" dirty="0"/>
            </a:br>
            <a:br>
              <a:rPr lang="en-US" altLang="zh-CN" dirty="0"/>
            </a:b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BD6FBB0B-C4DC-0A40-9097-2F903A6612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91946" y="4874701"/>
            <a:ext cx="7036095" cy="7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425"/>
      </a:dk2>
      <a:lt2>
        <a:srgbClr val="E6E2E8"/>
      </a:lt2>
      <a:accent1>
        <a:srgbClr val="54B520"/>
      </a:accent1>
      <a:accent2>
        <a:srgbClr val="8AAE13"/>
      </a:accent2>
      <a:accent3>
        <a:srgbClr val="BA9E21"/>
      </a:accent3>
      <a:accent4>
        <a:srgbClr val="D56317"/>
      </a:accent4>
      <a:accent5>
        <a:srgbClr val="E7292C"/>
      </a:accent5>
      <a:accent6>
        <a:srgbClr val="D51769"/>
      </a:accent6>
      <a:hlink>
        <a:srgbClr val="C05542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1051</Words>
  <Application>Microsoft Macintosh PowerPoint</Application>
  <PresentationFormat>宽屏</PresentationFormat>
  <Paragraphs>97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等线</vt:lpstr>
      <vt:lpstr>Roboto</vt:lpstr>
      <vt:lpstr>Arial</vt:lpstr>
      <vt:lpstr>Cambria Math</vt:lpstr>
      <vt:lpstr>Corbel</vt:lpstr>
      <vt:lpstr>Gill Sans MT</vt:lpstr>
      <vt:lpstr>Times New Roman</vt:lpstr>
      <vt:lpstr>Wingdings 2</vt:lpstr>
      <vt:lpstr>DividendVTI</vt:lpstr>
      <vt:lpstr>Research on MNIST handwritten digits dataset by applying MLP   </vt:lpstr>
      <vt:lpstr>Contents            </vt:lpstr>
      <vt:lpstr>Introduction           </vt:lpstr>
      <vt:lpstr>Introduction          </vt:lpstr>
      <vt:lpstr>The MLP architecture and data processing          </vt:lpstr>
      <vt:lpstr>The MLP architecture and data processing           </vt:lpstr>
      <vt:lpstr>The MLP architecture and data processing           </vt:lpstr>
      <vt:lpstr>The MLP architecture and data processing </vt:lpstr>
      <vt:lpstr>The MLP architecture and data processing            </vt:lpstr>
      <vt:lpstr>The MLP architecture and data processing            </vt:lpstr>
      <vt:lpstr>One-hot encoded labels, SoftMax activation function and cross entropy loss function           </vt:lpstr>
      <vt:lpstr>One-hot encoded labels, SoftMax activation function and cross entropy loss function             </vt:lpstr>
      <vt:lpstr>One-hot encoded labels, SoftMax activation function and cross entropy loss function             </vt:lpstr>
      <vt:lpstr>One-hot encoded labels, SoftMax activation function and cross entropy loss function             </vt:lpstr>
      <vt:lpstr>One-hot encoded labels, SoftMax activation function and cross entropy loss function             </vt:lpstr>
      <vt:lpstr>One-hot encoded labels, SoftMax activation function and cross entropy loss function             </vt:lpstr>
      <vt:lpstr>Visualization of accuracy and loss for the training dataset evaluation  </vt:lpstr>
      <vt:lpstr>Visualization of accuracy and loss for the training dataset evaluation  </vt:lpstr>
      <vt:lpstr>Visualization of accuracy and loss for the training dataset evaluation  </vt:lpstr>
      <vt:lpstr>Visualization of accuracy and loss for the training dataset evaluation  </vt:lpstr>
      <vt:lpstr>Hand Written Digit Recognition Based on Support Vector Matrix </vt:lpstr>
      <vt:lpstr>Store and Visualize the Dataset</vt:lpstr>
      <vt:lpstr>Linear Support Vector Matrix</vt:lpstr>
      <vt:lpstr>Linear Support Vector Matrix</vt:lpstr>
      <vt:lpstr>Support Vector Matrix</vt:lpstr>
      <vt:lpstr>Support Vector Matrix</vt:lpstr>
      <vt:lpstr>Confusion Matrix</vt:lpstr>
      <vt:lpstr>Confusion Matrix Conclusion</vt:lpstr>
      <vt:lpstr>Confusion Matrix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on MNIST handwritten digits dataset by applying MLP   </dc:title>
  <dc:creator>CHENYIN YU</dc:creator>
  <cp:lastModifiedBy>CHENYIN YU</cp:lastModifiedBy>
  <cp:revision>2</cp:revision>
  <dcterms:created xsi:type="dcterms:W3CDTF">2019-08-20T18:12:21Z</dcterms:created>
  <dcterms:modified xsi:type="dcterms:W3CDTF">2019-08-20T18:24:16Z</dcterms:modified>
</cp:coreProperties>
</file>